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9" r:id="rId4"/>
    <p:sldId id="258" r:id="rId5"/>
    <p:sldId id="260" r:id="rId6"/>
    <p:sldId id="262" r:id="rId7"/>
    <p:sldId id="263" r:id="rId8"/>
    <p:sldId id="265" r:id="rId9"/>
    <p:sldId id="261" r:id="rId10"/>
    <p:sldId id="267" r:id="rId11"/>
    <p:sldId id="268" r:id="rId12"/>
    <p:sldId id="269" r:id="rId13"/>
    <p:sldId id="270" r:id="rId14"/>
    <p:sldId id="264" r:id="rId15"/>
    <p:sldId id="271" r:id="rId16"/>
    <p:sldId id="272" r:id="rId17"/>
    <p:sldId id="280" r:id="rId18"/>
    <p:sldId id="273" r:id="rId19"/>
    <p:sldId id="278" r:id="rId20"/>
    <p:sldId id="279" r:id="rId21"/>
    <p:sldId id="281"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varScale="1">
        <p:scale>
          <a:sx n="86" d="100"/>
          <a:sy n="86" d="100"/>
        </p:scale>
        <p:origin x="-1488" y="-90"/>
      </p:cViewPr>
      <p:guideLst>
        <p:guide orient="horz" pos="2160"/>
        <p:guide pos="2880"/>
      </p:guideLst>
    </p:cSldViewPr>
  </p:slideViewPr>
  <p:outlineViewPr>
    <p:cViewPr>
      <p:scale>
        <a:sx n="33" d="100"/>
        <a:sy n="33" d="100"/>
      </p:scale>
      <p:origin x="0" y="115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39E0A-B244-4DC2-A89E-4D3493AAFB01}" type="datetimeFigureOut">
              <a:rPr lang="en-US" smtClean="0"/>
              <a:pPr/>
              <a:t>10/22/2017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4B405-BB68-4D7A-B737-4D3DC86570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68010C-5ED8-4611-961C-86447E28FF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8010C-5ED8-4611-961C-86447E28FF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8010C-5ED8-4611-961C-86447E28FF88}"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54D96C-CB34-489C-9220-E8343EAA92CA}"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68010C-5ED8-4611-961C-86447E28FF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54D96C-CB34-489C-9220-E8343EAA92CA}" type="datetimeFigureOut">
              <a:rPr lang="en-US" smtClean="0"/>
              <a:pPr/>
              <a:t>10/22/2017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68010C-5ED8-4611-961C-86447E28FF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990851"/>
          </a:xfrm>
        </p:spPr>
        <p:txBody>
          <a:bodyPr>
            <a:normAutofit fontScale="90000"/>
          </a:bodyPr>
          <a:lstStyle/>
          <a:p>
            <a:r>
              <a:rPr lang="en-US" dirty="0" smtClean="0"/>
              <a:t>No Target in Ocean Beach!</a:t>
            </a:r>
            <a:br>
              <a:rPr lang="en-US" dirty="0" smtClean="0"/>
            </a:br>
            <a:r>
              <a:rPr lang="en-US" dirty="0" smtClean="0"/>
              <a:t>Community Forum</a:t>
            </a:r>
            <a:br>
              <a:rPr lang="en-US" dirty="0" smtClean="0"/>
            </a:br>
            <a:r>
              <a:rPr lang="en-US" sz="4900" dirty="0" smtClean="0"/>
              <a:t>Wednesday – October 11, 2017</a:t>
            </a:r>
            <a:endParaRPr lang="en-US" sz="4900" dirty="0"/>
          </a:p>
        </p:txBody>
      </p:sp>
      <p:sp>
        <p:nvSpPr>
          <p:cNvPr id="3" name="Subtitle 2"/>
          <p:cNvSpPr>
            <a:spLocks noGrp="1"/>
          </p:cNvSpPr>
          <p:nvPr>
            <p:ph type="subTitle" idx="1"/>
          </p:nvPr>
        </p:nvSpPr>
        <p:spPr>
          <a:xfrm>
            <a:off x="457200" y="4114800"/>
            <a:ext cx="7854696" cy="1752600"/>
          </a:xfrm>
        </p:spPr>
        <p:txBody>
          <a:bodyPr>
            <a:normAutofit/>
          </a:bodyPr>
          <a:lstStyle/>
          <a:p>
            <a:r>
              <a:rPr lang="en-US" i="1" dirty="0" smtClean="0"/>
              <a:t>A Community discussion on the importance of supporting, and the obstacles of maintaining, a local Main Street and a strong local economy.</a:t>
            </a:r>
            <a:endParaRPr lang="en-US" i="1"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 Strong Local Economy!</a:t>
            </a:r>
            <a:endParaRPr lang="en-US" u="sng" dirty="0"/>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solidFill>
                  <a:schemeClr val="accent5">
                    <a:lumMod val="50000"/>
                  </a:schemeClr>
                </a:solidFill>
              </a:rPr>
              <a:t>Independent locally-owned businesses re-circulate a far greater percentage of revenue locally compared to absentee-owned businesses.</a:t>
            </a:r>
          </a:p>
          <a:p>
            <a:pPr algn="ctr">
              <a:buNone/>
            </a:pPr>
            <a:endParaRPr lang="en-US" dirty="0" smtClean="0">
              <a:solidFill>
                <a:schemeClr val="accent5">
                  <a:lumMod val="50000"/>
                </a:schemeClr>
              </a:solidFill>
            </a:endParaRPr>
          </a:p>
          <a:p>
            <a:pPr algn="ctr">
              <a:buNone/>
            </a:pPr>
            <a:r>
              <a:rPr lang="en-US" b="1" u="sng" dirty="0" smtClean="0">
                <a:solidFill>
                  <a:schemeClr val="tx2">
                    <a:lumMod val="75000"/>
                  </a:schemeClr>
                </a:solidFill>
              </a:rPr>
              <a:t>How does this Work</a:t>
            </a:r>
            <a:r>
              <a:rPr lang="en-US" b="1" dirty="0" smtClean="0">
                <a:solidFill>
                  <a:schemeClr val="tx2">
                    <a:lumMod val="75000"/>
                  </a:schemeClr>
                </a:solidFill>
              </a:rPr>
              <a:t>?  </a:t>
            </a:r>
          </a:p>
          <a:p>
            <a:pPr algn="ctr">
              <a:buNone/>
            </a:pPr>
            <a:endParaRPr lang="en-US" b="1" dirty="0" smtClean="0">
              <a:solidFill>
                <a:schemeClr val="tx2">
                  <a:lumMod val="75000"/>
                </a:schemeClr>
              </a:solidFill>
            </a:endParaRPr>
          </a:p>
          <a:p>
            <a:pPr>
              <a:buNone/>
            </a:pPr>
            <a:r>
              <a:rPr lang="en-US" dirty="0" smtClean="0">
                <a:solidFill>
                  <a:schemeClr val="accent5">
                    <a:lumMod val="50000"/>
                  </a:schemeClr>
                </a:solidFill>
              </a:rPr>
              <a:t>1.  Directly, when spending is done by a business in the local economy to operate the business, including inventory, utilities, equipment and pay to employees. </a:t>
            </a:r>
          </a:p>
          <a:p>
            <a:pPr>
              <a:buNone/>
            </a:pPr>
            <a:r>
              <a:rPr lang="en-US" dirty="0" smtClean="0">
                <a:solidFill>
                  <a:schemeClr val="accent5">
                    <a:lumMod val="50000"/>
                  </a:schemeClr>
                </a:solidFill>
              </a:rPr>
              <a:t>2.  Indirectly, as dollars the local business spent at other area businesses re-circulate. </a:t>
            </a:r>
          </a:p>
          <a:p>
            <a:pPr>
              <a:buNone/>
            </a:pPr>
            <a:r>
              <a:rPr lang="en-US" dirty="0" smtClean="0">
                <a:solidFill>
                  <a:schemeClr val="accent5">
                    <a:lumMod val="50000"/>
                  </a:schemeClr>
                </a:solidFill>
              </a:rPr>
              <a:t>3.  Consumer spending that happens as employees, business owners and others spend their income in the local economy.</a:t>
            </a:r>
            <a:br>
              <a:rPr lang="en-US" dirty="0" smtClean="0">
                <a:solidFill>
                  <a:schemeClr val="accent5">
                    <a:lumMod val="50000"/>
                  </a:schemeClr>
                </a:solidFill>
              </a:rPr>
            </a:br>
            <a:endParaRPr lang="en-US" dirty="0" smtClean="0">
              <a:solidFill>
                <a:schemeClr val="accent5">
                  <a:lumMod val="50000"/>
                </a:schemeClr>
              </a:solidFill>
            </a:endParaRPr>
          </a:p>
          <a:p>
            <a:pPr algn="ctr">
              <a:buNone/>
            </a:pPr>
            <a:endParaRPr lang="en-US" dirty="0" smtClean="0">
              <a:solidFill>
                <a:schemeClr val="accent5">
                  <a:lumMod val="50000"/>
                </a:schemeClr>
              </a:solidFill>
            </a:endParaRPr>
          </a:p>
          <a:p>
            <a:pPr algn="ctr">
              <a:buNone/>
            </a:pPr>
            <a:endParaRPr lang="en-US" dirty="0">
              <a:solidFill>
                <a:schemeClr val="accent5">
                  <a:lumMod val="50000"/>
                </a:schemeClr>
              </a:solidFill>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00912"/>
          </a:xfrm>
        </p:spPr>
        <p:txBody>
          <a:bodyPr>
            <a:noAutofit/>
          </a:bodyPr>
          <a:lstStyle/>
          <a:p>
            <a:r>
              <a:rPr lang="en-US" sz="2000" b="1" dirty="0" smtClean="0"/>
              <a:t>Since 2002, a growing number of studies have quantified the local economic benefits delivered by independent businesses, demonstrating locally-owned independent businesses return much more of each dollar in revenue to their communities than chains (i.e. the local premium)</a:t>
            </a:r>
            <a:endParaRPr lang="en-US" sz="2000" b="1" dirty="0"/>
          </a:p>
        </p:txBody>
      </p:sp>
      <p:pic>
        <p:nvPicPr>
          <p:cNvPr id="4" name="Content Placeholder 3" descr="https://www.amiba.net/wp-content/uploads/2015/04/Local-Economic-Return-Multiplier-Graphs-01.png"/>
          <p:cNvPicPr>
            <a:picLocks noGrp="1"/>
          </p:cNvPicPr>
          <p:nvPr>
            <p:ph idx="1"/>
          </p:nvPr>
        </p:nvPicPr>
        <p:blipFill>
          <a:blip r:embed="rId2" cstate="print"/>
          <a:srcRect/>
          <a:stretch>
            <a:fillRect/>
          </a:stretch>
        </p:blipFill>
        <p:spPr bwMode="auto">
          <a:xfrm>
            <a:off x="762000" y="1981200"/>
            <a:ext cx="7543800" cy="45720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353312"/>
          </a:xfrm>
        </p:spPr>
        <p:txBody>
          <a:bodyPr>
            <a:normAutofit fontScale="90000"/>
          </a:bodyPr>
          <a:lstStyle/>
          <a:p>
            <a:pPr algn="ctr"/>
            <a:r>
              <a:rPr lang="en-US" dirty="0" smtClean="0"/>
              <a:t>Just a few reasons to                Support Local!  </a:t>
            </a:r>
            <a:endParaRPr lang="en-US" dirty="0"/>
          </a:p>
        </p:txBody>
      </p:sp>
      <p:sp>
        <p:nvSpPr>
          <p:cNvPr id="5" name="Content Placeholder 4"/>
          <p:cNvSpPr>
            <a:spLocks noGrp="1"/>
          </p:cNvSpPr>
          <p:nvPr>
            <p:ph sz="half" idx="1"/>
          </p:nvPr>
        </p:nvSpPr>
        <p:spPr/>
        <p:txBody>
          <a:bodyPr>
            <a:normAutofit lnSpcReduction="10000"/>
          </a:bodyPr>
          <a:lstStyle/>
          <a:p>
            <a:r>
              <a:rPr lang="en-US" dirty="0" smtClean="0">
                <a:solidFill>
                  <a:schemeClr val="accent5">
                    <a:lumMod val="50000"/>
                  </a:schemeClr>
                </a:solidFill>
              </a:rPr>
              <a:t>You are helping build Community &amp; protect the unique character!</a:t>
            </a:r>
          </a:p>
          <a:p>
            <a:r>
              <a:rPr lang="en-US" dirty="0" smtClean="0">
                <a:solidFill>
                  <a:schemeClr val="tx2">
                    <a:lumMod val="75000"/>
                  </a:schemeClr>
                </a:solidFill>
              </a:rPr>
              <a:t>You are strengthening your Local Economy!</a:t>
            </a:r>
          </a:p>
          <a:p>
            <a:r>
              <a:rPr lang="en-US" dirty="0" smtClean="0">
                <a:solidFill>
                  <a:schemeClr val="accent5">
                    <a:lumMod val="50000"/>
                  </a:schemeClr>
                </a:solidFill>
              </a:rPr>
              <a:t>Small Businesses generate more tax revenue per sales dollar.</a:t>
            </a:r>
          </a:p>
          <a:p>
            <a:r>
              <a:rPr lang="en-US" dirty="0" smtClean="0">
                <a:solidFill>
                  <a:schemeClr val="tx2">
                    <a:lumMod val="75000"/>
                  </a:schemeClr>
                </a:solidFill>
              </a:rPr>
              <a:t>Small Businesses create greater overall choice for all of us!   </a:t>
            </a:r>
          </a:p>
          <a:p>
            <a:endParaRPr lang="en-US" dirty="0">
              <a:solidFill>
                <a:schemeClr val="accent5">
                  <a:lumMod val="50000"/>
                </a:schemeClr>
              </a:solidFill>
            </a:endParaRPr>
          </a:p>
        </p:txBody>
      </p:sp>
      <p:sp>
        <p:nvSpPr>
          <p:cNvPr id="6" name="Content Placeholder 5"/>
          <p:cNvSpPr>
            <a:spLocks noGrp="1"/>
          </p:cNvSpPr>
          <p:nvPr>
            <p:ph sz="half" idx="2"/>
          </p:nvPr>
        </p:nvSpPr>
        <p:spPr/>
        <p:txBody>
          <a:bodyPr>
            <a:normAutofit lnSpcReduction="10000"/>
          </a:bodyPr>
          <a:lstStyle/>
          <a:p>
            <a:r>
              <a:rPr lang="en-US" dirty="0" smtClean="0">
                <a:solidFill>
                  <a:schemeClr val="accent5">
                    <a:lumMod val="50000"/>
                  </a:schemeClr>
                </a:solidFill>
              </a:rPr>
              <a:t>Small Businesses create jobs through their own employment and those to which they are the customers (i.e. local printers, accountants, wholesalers, farms, attorneys, etc….</a:t>
            </a:r>
            <a:r>
              <a:rPr lang="en-US" dirty="0" smtClean="0">
                <a:solidFill>
                  <a:schemeClr val="tx2">
                    <a:lumMod val="75000"/>
                  </a:schemeClr>
                </a:solidFill>
              </a:rPr>
              <a:t>expanding opportunities for local entrepreneurs!  </a:t>
            </a:r>
          </a:p>
          <a:p>
            <a:pPr>
              <a:buNone/>
            </a:pPr>
            <a:endParaRPr lang="en-US" dirty="0">
              <a:solidFill>
                <a:schemeClr val="accent5">
                  <a:lumMod val="50000"/>
                </a:schemeClr>
              </a:solidFill>
            </a:endParaRPr>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343912"/>
          </a:xfrm>
        </p:spPr>
        <p:txBody>
          <a:bodyPr>
            <a:noAutofit/>
          </a:bodyPr>
          <a:lstStyle/>
          <a:p>
            <a:r>
              <a:rPr lang="en-US" sz="3600" dirty="0" smtClean="0"/>
              <a:t>Other Communities have successfully proven that Supporting &amp; Protecting Local Businesses creates a strong and vibrant Main Street!  </a:t>
            </a:r>
            <a:endParaRPr lang="en-US" sz="3600" dirty="0"/>
          </a:p>
        </p:txBody>
      </p:sp>
      <p:sp>
        <p:nvSpPr>
          <p:cNvPr id="3" name="Content Placeholder 2"/>
          <p:cNvSpPr>
            <a:spLocks noGrp="1"/>
          </p:cNvSpPr>
          <p:nvPr>
            <p:ph sz="half" idx="1"/>
          </p:nvPr>
        </p:nvSpPr>
        <p:spPr>
          <a:xfrm>
            <a:off x="457200" y="3276600"/>
            <a:ext cx="4191000" cy="2286000"/>
          </a:xfrm>
        </p:spPr>
        <p:txBody>
          <a:bodyPr>
            <a:normAutofit lnSpcReduction="10000"/>
          </a:bodyPr>
          <a:lstStyle/>
          <a:p>
            <a:r>
              <a:rPr lang="en-US" dirty="0" smtClean="0"/>
              <a:t>Austin, Texas</a:t>
            </a:r>
          </a:p>
          <a:p>
            <a:r>
              <a:rPr lang="en-US" dirty="0" smtClean="0"/>
              <a:t>Portland, Oregon</a:t>
            </a:r>
          </a:p>
          <a:p>
            <a:r>
              <a:rPr lang="en-US" dirty="0" smtClean="0"/>
              <a:t>La Plata County, Colorado</a:t>
            </a:r>
          </a:p>
          <a:p>
            <a:r>
              <a:rPr lang="en-US" dirty="0" smtClean="0"/>
              <a:t>Arcata, California</a:t>
            </a:r>
          </a:p>
          <a:p>
            <a:r>
              <a:rPr lang="en-US" dirty="0" smtClean="0"/>
              <a:t>Port Jefferson, New York</a:t>
            </a:r>
            <a:endParaRPr lang="en-US" dirty="0"/>
          </a:p>
        </p:txBody>
      </p:sp>
      <p:sp>
        <p:nvSpPr>
          <p:cNvPr id="4" name="Content Placeholder 3"/>
          <p:cNvSpPr>
            <a:spLocks noGrp="1"/>
          </p:cNvSpPr>
          <p:nvPr>
            <p:ph sz="half" idx="2"/>
          </p:nvPr>
        </p:nvSpPr>
        <p:spPr>
          <a:xfrm>
            <a:off x="4572000" y="3352800"/>
            <a:ext cx="4114800" cy="2362200"/>
          </a:xfrm>
        </p:spPr>
        <p:txBody>
          <a:bodyPr>
            <a:normAutofit lnSpcReduction="10000"/>
          </a:bodyPr>
          <a:lstStyle/>
          <a:p>
            <a:r>
              <a:rPr lang="en-US" dirty="0" smtClean="0"/>
              <a:t>Boulder, Colorado</a:t>
            </a:r>
          </a:p>
          <a:p>
            <a:r>
              <a:rPr lang="en-US" dirty="0" smtClean="0"/>
              <a:t>Ithaca, New York</a:t>
            </a:r>
          </a:p>
          <a:p>
            <a:r>
              <a:rPr lang="en-US" dirty="0" smtClean="0"/>
              <a:t>Carmel-by-the-Sea, Calif.</a:t>
            </a:r>
          </a:p>
          <a:p>
            <a:r>
              <a:rPr lang="en-US" dirty="0" smtClean="0"/>
              <a:t>Bellingham, Washington</a:t>
            </a:r>
          </a:p>
          <a:p>
            <a:r>
              <a:rPr lang="en-US" dirty="0" smtClean="0"/>
              <a:t>Sanibel, Florida</a:t>
            </a:r>
          </a:p>
        </p:txBody>
      </p:sp>
      <p:sp>
        <p:nvSpPr>
          <p:cNvPr id="5" name="TextBox 4"/>
          <p:cNvSpPr txBox="1"/>
          <p:nvPr/>
        </p:nvSpPr>
        <p:spPr>
          <a:xfrm>
            <a:off x="914400" y="5486400"/>
            <a:ext cx="7391400" cy="1261884"/>
          </a:xfrm>
          <a:prstGeom prst="rect">
            <a:avLst/>
          </a:prstGeom>
          <a:noFill/>
        </p:spPr>
        <p:txBody>
          <a:bodyPr wrap="square" rtlCol="0">
            <a:spAutoFit/>
          </a:bodyPr>
          <a:lstStyle/>
          <a:p>
            <a:endParaRPr lang="en-US" dirty="0" smtClean="0"/>
          </a:p>
          <a:p>
            <a:pPr algn="ctr"/>
            <a:r>
              <a:rPr lang="en-US" sz="2000" b="1" dirty="0" smtClean="0">
                <a:solidFill>
                  <a:schemeClr val="accent5">
                    <a:lumMod val="50000"/>
                  </a:schemeClr>
                </a:solidFill>
                <a:effectLst>
                  <a:outerShdw blurRad="38100" dist="38100" dir="2700000" algn="tl">
                    <a:srgbClr val="000000">
                      <a:alpha val="43137"/>
                    </a:srgbClr>
                  </a:outerShdw>
                </a:effectLst>
              </a:rPr>
              <a:t>Visit</a:t>
            </a:r>
            <a:r>
              <a:rPr lang="en-US" sz="2000" b="1" spc="300" dirty="0" smtClean="0">
                <a:solidFill>
                  <a:schemeClr val="accent5">
                    <a:lumMod val="50000"/>
                  </a:schemeClr>
                </a:solidFill>
                <a:effectLst>
                  <a:outerShdw blurRad="38100" dist="38100" dir="2700000" algn="tl">
                    <a:srgbClr val="000000">
                      <a:alpha val="43137"/>
                    </a:srgbClr>
                  </a:outerShdw>
                </a:effectLst>
              </a:rPr>
              <a:t>:  www.amiba.net  &amp; ilsr.org </a:t>
            </a:r>
          </a:p>
          <a:p>
            <a:pPr algn="ctr"/>
            <a:r>
              <a:rPr lang="en-US" sz="2000" b="1" dirty="0" smtClean="0">
                <a:solidFill>
                  <a:schemeClr val="accent5">
                    <a:lumMod val="50000"/>
                  </a:schemeClr>
                </a:solidFill>
                <a:effectLst>
                  <a:outerShdw blurRad="38100" dist="38100" dir="2700000" algn="tl">
                    <a:srgbClr val="000000">
                      <a:alpha val="43137"/>
                    </a:srgbClr>
                  </a:outerShdw>
                </a:effectLst>
              </a:rPr>
              <a:t>for more information  </a:t>
            </a:r>
            <a:r>
              <a:rPr lang="en-US" sz="2000" b="1" dirty="0" smtClean="0">
                <a:solidFill>
                  <a:schemeClr val="accent5">
                    <a:lumMod val="50000"/>
                  </a:schemeClr>
                </a:solidFill>
                <a:sym typeface="Wingdings"/>
              </a:rPr>
              <a:t></a:t>
            </a:r>
          </a:p>
          <a:p>
            <a:r>
              <a:rPr lang="en-US" dirty="0" smtClean="0"/>
              <a:t> </a:t>
            </a:r>
            <a:endParaRPr lang="en-US" dirty="0"/>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6088"/>
            <a:ext cx="8229600" cy="1277112"/>
          </a:xfrm>
        </p:spPr>
        <p:txBody>
          <a:bodyPr>
            <a:normAutofit/>
          </a:bodyPr>
          <a:lstStyle/>
          <a:p>
            <a:pPr algn="ctr"/>
            <a:r>
              <a:rPr lang="en-US" sz="8000" b="1" dirty="0" smtClean="0">
                <a:latin typeface="+mn-lt"/>
              </a:rPr>
              <a:t>OB</a:t>
            </a:r>
            <a:endParaRPr lang="en-US" sz="8000" b="1" dirty="0">
              <a:latin typeface="+mn-lt"/>
            </a:endParaRPr>
          </a:p>
        </p:txBody>
      </p:sp>
      <p:sp>
        <p:nvSpPr>
          <p:cNvPr id="3" name="Content Placeholder 2"/>
          <p:cNvSpPr>
            <a:spLocks noGrp="1"/>
          </p:cNvSpPr>
          <p:nvPr>
            <p:ph idx="1"/>
          </p:nvPr>
        </p:nvSpPr>
        <p:spPr>
          <a:xfrm>
            <a:off x="457200" y="3459480"/>
            <a:ext cx="8229600" cy="2941320"/>
          </a:xfrm>
        </p:spPr>
        <p:txBody>
          <a:bodyPr>
            <a:normAutofit lnSpcReduction="10000"/>
          </a:bodyPr>
          <a:lstStyle/>
          <a:p>
            <a:pPr algn="ctr">
              <a:buNone/>
            </a:pPr>
            <a:r>
              <a:rPr lang="en-US" b="1" dirty="0" smtClean="0">
                <a:solidFill>
                  <a:schemeClr val="tx2">
                    <a:lumMod val="75000"/>
                  </a:schemeClr>
                </a:solidFill>
              </a:rPr>
              <a:t>We are confident that the Ocean Beach Community has enough creativity and passion to protect the lifestyle we All Love and come up with a better, positive solution for our Community other        than a Target.  </a:t>
            </a:r>
          </a:p>
          <a:p>
            <a:pPr algn="ctr">
              <a:buNone/>
            </a:pPr>
            <a:endParaRPr lang="en-US" b="1" dirty="0" smtClean="0">
              <a:solidFill>
                <a:schemeClr val="tx2">
                  <a:lumMod val="75000"/>
                </a:schemeClr>
              </a:solidFill>
            </a:endParaRPr>
          </a:p>
          <a:p>
            <a:pPr algn="ctr">
              <a:buNone/>
            </a:pPr>
            <a:r>
              <a:rPr lang="en-US" b="1" dirty="0" smtClean="0">
                <a:solidFill>
                  <a:schemeClr val="tx2">
                    <a:lumMod val="75000"/>
                  </a:schemeClr>
                </a:solidFill>
              </a:rPr>
              <a:t>Get Involved!  Participate!   </a:t>
            </a:r>
            <a:r>
              <a:rPr lang="en-US" b="1" dirty="0" smtClean="0">
                <a:solidFill>
                  <a:schemeClr val="tx2">
                    <a:lumMod val="75000"/>
                  </a:schemeClr>
                </a:solidFill>
                <a:sym typeface="Wingdings"/>
              </a:rPr>
              <a:t></a:t>
            </a:r>
            <a:endParaRPr lang="en-US" b="1" dirty="0">
              <a:solidFill>
                <a:schemeClr val="tx2">
                  <a:lumMod val="75000"/>
                </a:schemeClr>
              </a:solidFill>
            </a:endParaRPr>
          </a:p>
        </p:txBody>
      </p:sp>
      <p:pic>
        <p:nvPicPr>
          <p:cNvPr id="2050" name="Picture 2" descr="C:\Users\Colleen\AppData\Local\Microsoft\Windows\INetCache\IE\9S9CNG5C\16131-illustration-of-a-red-heart-pv[1].png"/>
          <p:cNvPicPr>
            <a:picLocks noChangeAspect="1" noChangeArrowheads="1"/>
          </p:cNvPicPr>
          <p:nvPr/>
        </p:nvPicPr>
        <p:blipFill>
          <a:blip r:embed="rId2" cstate="print"/>
          <a:srcRect/>
          <a:stretch>
            <a:fillRect/>
          </a:stretch>
        </p:blipFill>
        <p:spPr bwMode="auto">
          <a:xfrm>
            <a:off x="2667000" y="1600200"/>
            <a:ext cx="1066800" cy="10668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5400" u="sng" dirty="0" smtClean="0">
                <a:solidFill>
                  <a:schemeClr val="accent5">
                    <a:lumMod val="50000"/>
                  </a:schemeClr>
                </a:solidFill>
              </a:rPr>
              <a:t>Last Target Public Statement</a:t>
            </a:r>
            <a:r>
              <a:rPr lang="en-US" sz="5400" dirty="0" smtClean="0">
                <a:solidFill>
                  <a:schemeClr val="accent5">
                    <a:lumMod val="50000"/>
                  </a:schemeClr>
                </a:solidFill>
              </a:rPr>
              <a:t>:  </a:t>
            </a:r>
            <a:endParaRPr lang="en-US" sz="5400" u="sng" dirty="0"/>
          </a:p>
        </p:txBody>
      </p:sp>
      <p:sp>
        <p:nvSpPr>
          <p:cNvPr id="4" name="Content Placeholder 3"/>
          <p:cNvSpPr>
            <a:spLocks noGrp="1"/>
          </p:cNvSpPr>
          <p:nvPr>
            <p:ph idx="1"/>
          </p:nvPr>
        </p:nvSpPr>
        <p:spPr>
          <a:xfrm>
            <a:off x="457200" y="1935480"/>
            <a:ext cx="8229600" cy="4617720"/>
          </a:xfrm>
        </p:spPr>
        <p:txBody>
          <a:bodyPr>
            <a:normAutofit fontScale="70000" lnSpcReduction="20000"/>
          </a:bodyPr>
          <a:lstStyle/>
          <a:p>
            <a:pPr>
              <a:buNone/>
            </a:pPr>
            <a:r>
              <a:rPr lang="en-US" dirty="0" smtClean="0">
                <a:solidFill>
                  <a:schemeClr val="accent5">
                    <a:lumMod val="50000"/>
                  </a:schemeClr>
                </a:solidFill>
              </a:rPr>
              <a:t>                                                                   </a:t>
            </a:r>
          </a:p>
          <a:p>
            <a:pPr>
              <a:buNone/>
            </a:pPr>
            <a:r>
              <a:rPr lang="en-US" sz="2900" dirty="0" smtClean="0">
                <a:solidFill>
                  <a:schemeClr val="accent5">
                    <a:lumMod val="50000"/>
                  </a:schemeClr>
                </a:solidFill>
              </a:rPr>
              <a:t>Statement given to Channel  8  August 30</a:t>
            </a:r>
            <a:r>
              <a:rPr lang="en-US" sz="2900" baseline="30000" dirty="0" smtClean="0">
                <a:solidFill>
                  <a:schemeClr val="accent5">
                    <a:lumMod val="50000"/>
                  </a:schemeClr>
                </a:solidFill>
              </a:rPr>
              <a:t>th</a:t>
            </a:r>
            <a:r>
              <a:rPr lang="en-US" sz="2900" dirty="0" smtClean="0">
                <a:solidFill>
                  <a:schemeClr val="accent5">
                    <a:lumMod val="50000"/>
                  </a:schemeClr>
                </a:solidFill>
              </a:rPr>
              <a:t> 2017</a:t>
            </a: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Target continues to do our due diligence to engage and listen with businesses, leaders and officials in the Ocean Beach community for a potential Target store location. Conversations are ongoing and nothing is final.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I can share is that Target has an agreement with the landlord that allows Target the flexibility to proceed or not proceed with a potential store at this Ocean Beach location.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we have previously shared in community meetings earlier this month still stands, which is that we’re continuing to listen to community feedback that could inform Target’s plans for a small-format store in Ocean Beach. At this point in the process, there is nothing official to share about new store plans.</a:t>
            </a:r>
            <a:endParaRPr lang="en-US" dirty="0" smtClean="0">
              <a:solidFill>
                <a:schemeClr val="accent5">
                  <a:lumMod val="50000"/>
                </a:schemeClr>
              </a:solidFill>
            </a:endParaRPr>
          </a:p>
          <a:p>
            <a:pPr>
              <a:buNone/>
            </a:pPr>
            <a:r>
              <a:rPr lang="en-US" dirty="0" smtClean="0">
                <a:solidFill>
                  <a:schemeClr val="accent5">
                    <a:lumMod val="50000"/>
                  </a:schemeClr>
                </a:solidFill>
              </a:rPr>
              <a:t> </a:t>
            </a:r>
          </a:p>
          <a:p>
            <a:pPr>
              <a:buNone/>
            </a:pPr>
            <a:endParaRPr lang="en-US" dirty="0">
              <a:solidFill>
                <a:schemeClr val="accent5">
                  <a:lumMod val="50000"/>
                </a:schemeClr>
              </a:solidFill>
            </a:endParaRPr>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6088"/>
            <a:ext cx="8229600" cy="1277112"/>
          </a:xfrm>
        </p:spPr>
        <p:txBody>
          <a:bodyPr>
            <a:normAutofit/>
          </a:bodyPr>
          <a:lstStyle/>
          <a:p>
            <a:pPr algn="ctr"/>
            <a:r>
              <a:rPr lang="en-US" sz="8000" b="1" dirty="0" smtClean="0">
                <a:latin typeface="+mn-lt"/>
              </a:rPr>
              <a:t>OB?</a:t>
            </a:r>
            <a:endParaRPr lang="en-US" sz="8000" b="1" dirty="0">
              <a:latin typeface="+mn-lt"/>
            </a:endParaRPr>
          </a:p>
        </p:txBody>
      </p:sp>
      <p:sp>
        <p:nvSpPr>
          <p:cNvPr id="3" name="Content Placeholder 2"/>
          <p:cNvSpPr>
            <a:spLocks noGrp="1"/>
          </p:cNvSpPr>
          <p:nvPr>
            <p:ph idx="1"/>
          </p:nvPr>
        </p:nvSpPr>
        <p:spPr>
          <a:xfrm>
            <a:off x="457200" y="2971800"/>
            <a:ext cx="8229600" cy="2941320"/>
          </a:xfrm>
        </p:spPr>
        <p:txBody>
          <a:bodyPr>
            <a:normAutofit/>
          </a:bodyPr>
          <a:lstStyle/>
          <a:p>
            <a:pPr algn="ctr">
              <a:buNone/>
            </a:pPr>
            <a:r>
              <a:rPr lang="en-US" sz="8000" b="1" dirty="0" smtClean="0">
                <a:solidFill>
                  <a:schemeClr val="tx2">
                    <a:lumMod val="75000"/>
                  </a:schemeClr>
                </a:solidFill>
              </a:rPr>
              <a:t>TAKE ACTION!</a:t>
            </a:r>
          </a:p>
          <a:p>
            <a:pPr algn="ctr">
              <a:buNone/>
            </a:pPr>
            <a:r>
              <a:rPr lang="en-US" sz="8000" b="1" dirty="0" smtClean="0">
                <a:solidFill>
                  <a:schemeClr val="tx2">
                    <a:lumMod val="75000"/>
                  </a:schemeClr>
                </a:solidFill>
              </a:rPr>
              <a:t> </a:t>
            </a:r>
            <a:r>
              <a:rPr lang="en-US" sz="8000" b="1" dirty="0" smtClean="0">
                <a:solidFill>
                  <a:schemeClr val="tx2">
                    <a:lumMod val="75000"/>
                  </a:schemeClr>
                </a:solidFill>
                <a:sym typeface="Wingdings"/>
              </a:rPr>
              <a:t></a:t>
            </a:r>
            <a:endParaRPr lang="en-US" sz="8000" b="1" dirty="0">
              <a:solidFill>
                <a:schemeClr val="tx2">
                  <a:lumMod val="75000"/>
                </a:schemeClr>
              </a:solidFill>
            </a:endParaRPr>
          </a:p>
        </p:txBody>
      </p:sp>
      <p:pic>
        <p:nvPicPr>
          <p:cNvPr id="2050" name="Picture 2" descr="C:\Users\Colleen\AppData\Local\Microsoft\Windows\INetCache\IE\9S9CNG5C\16131-illustration-of-a-red-heart-pv[1].png"/>
          <p:cNvPicPr>
            <a:picLocks noChangeAspect="1" noChangeArrowheads="1"/>
          </p:cNvPicPr>
          <p:nvPr/>
        </p:nvPicPr>
        <p:blipFill>
          <a:blip r:embed="rId2" cstate="print"/>
          <a:srcRect/>
          <a:stretch>
            <a:fillRect/>
          </a:stretch>
        </p:blipFill>
        <p:spPr bwMode="auto">
          <a:xfrm>
            <a:off x="2514600" y="1600200"/>
            <a:ext cx="1066800" cy="10668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2">
                    <a:lumMod val="75000"/>
                  </a:schemeClr>
                </a:solidFill>
              </a:rPr>
              <a:t>TAKE ACTION!</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45800" y="1935163"/>
            <a:ext cx="4652399" cy="4389437"/>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b="1" u="sng" dirty="0" smtClean="0">
                <a:solidFill>
                  <a:schemeClr val="tx2">
                    <a:lumMod val="75000"/>
                  </a:schemeClr>
                </a:solidFill>
              </a:rPr>
              <a:t>Boycotts Work</a:t>
            </a:r>
            <a:r>
              <a:rPr lang="en-US" b="1" dirty="0" smtClean="0">
                <a:solidFill>
                  <a:schemeClr val="tx2">
                    <a:lumMod val="75000"/>
                  </a:schemeClr>
                </a:solidFill>
              </a:rPr>
              <a:t>!  </a:t>
            </a:r>
            <a:endParaRPr lang="en-US" b="1" dirty="0">
              <a:solidFill>
                <a:schemeClr val="tx2">
                  <a:lumMod val="75000"/>
                </a:schemeClr>
              </a:solidFill>
            </a:endParaRPr>
          </a:p>
        </p:txBody>
      </p:sp>
      <p:sp>
        <p:nvSpPr>
          <p:cNvPr id="3" name="Content Placeholder 2"/>
          <p:cNvSpPr>
            <a:spLocks noGrp="1"/>
          </p:cNvSpPr>
          <p:nvPr>
            <p:ph idx="1"/>
          </p:nvPr>
        </p:nvSpPr>
        <p:spPr>
          <a:xfrm>
            <a:off x="457200" y="1676400"/>
            <a:ext cx="8229600" cy="4876800"/>
          </a:xfrm>
        </p:spPr>
        <p:txBody>
          <a:bodyPr>
            <a:normAutofit lnSpcReduction="10000"/>
          </a:bodyPr>
          <a:lstStyle/>
          <a:p>
            <a:pPr algn="ctr">
              <a:buNone/>
            </a:pPr>
            <a:r>
              <a:rPr lang="en-US" dirty="0" smtClean="0">
                <a:solidFill>
                  <a:schemeClr val="accent5">
                    <a:lumMod val="50000"/>
                  </a:schemeClr>
                </a:solidFill>
              </a:rPr>
              <a:t>Target is a Mega Corporation.  They are legally bound to make money for their Shareholders.  </a:t>
            </a:r>
          </a:p>
          <a:p>
            <a:pPr algn="ctr">
              <a:buNone/>
            </a:pPr>
            <a:r>
              <a:rPr lang="en-US" dirty="0" smtClean="0">
                <a:solidFill>
                  <a:schemeClr val="accent5">
                    <a:lumMod val="50000"/>
                  </a:schemeClr>
                </a:solidFill>
              </a:rPr>
              <a:t>That is why they exist.  </a:t>
            </a:r>
          </a:p>
          <a:p>
            <a:pPr algn="ctr">
              <a:buNone/>
            </a:pPr>
            <a:r>
              <a:rPr lang="en-US" dirty="0" smtClean="0">
                <a:solidFill>
                  <a:schemeClr val="accent5">
                    <a:lumMod val="50000"/>
                  </a:schemeClr>
                </a:solidFill>
              </a:rPr>
              <a:t>They are not legally bound to care about the sentiments of a small Community!</a:t>
            </a:r>
          </a:p>
          <a:p>
            <a:pPr algn="ctr">
              <a:buNone/>
            </a:pPr>
            <a:endParaRPr lang="en-US" dirty="0" smtClean="0">
              <a:solidFill>
                <a:schemeClr val="accent5">
                  <a:lumMod val="50000"/>
                </a:schemeClr>
              </a:solidFill>
            </a:endParaRPr>
          </a:p>
          <a:p>
            <a:pPr algn="ctr">
              <a:buNone/>
            </a:pPr>
            <a:r>
              <a:rPr lang="en-US" dirty="0" smtClean="0">
                <a:solidFill>
                  <a:schemeClr val="tx2">
                    <a:lumMod val="75000"/>
                  </a:schemeClr>
                </a:solidFill>
              </a:rPr>
              <a:t>That is why BOYCOTTS WORK!  </a:t>
            </a:r>
          </a:p>
          <a:p>
            <a:pPr algn="ctr">
              <a:buNone/>
            </a:pPr>
            <a:endParaRPr lang="en-US" dirty="0" smtClean="0">
              <a:solidFill>
                <a:schemeClr val="accent5">
                  <a:lumMod val="50000"/>
                </a:schemeClr>
              </a:solidFill>
            </a:endParaRPr>
          </a:p>
          <a:p>
            <a:pPr algn="ctr">
              <a:buNone/>
            </a:pPr>
            <a:r>
              <a:rPr lang="en-US" dirty="0" smtClean="0">
                <a:solidFill>
                  <a:schemeClr val="accent5">
                    <a:lumMod val="50000"/>
                  </a:schemeClr>
                </a:solidFill>
              </a:rPr>
              <a:t>Let’s promote a Boycott against Target locally, nationally, and even internationally!  </a:t>
            </a:r>
          </a:p>
          <a:p>
            <a:pPr algn="ctr">
              <a:buNone/>
            </a:pPr>
            <a:r>
              <a:rPr lang="en-US" dirty="0" smtClean="0">
                <a:solidFill>
                  <a:schemeClr val="accent5">
                    <a:lumMod val="50000"/>
                  </a:schemeClr>
                </a:solidFill>
              </a:rPr>
              <a:t>Spread the Word!    </a:t>
            </a:r>
          </a:p>
          <a:p>
            <a:pPr algn="ctr">
              <a:buNone/>
            </a:pPr>
            <a:endParaRPr lang="en-US" dirty="0">
              <a:solidFill>
                <a:schemeClr val="accent5">
                  <a:lumMod val="50000"/>
                </a:schemeClr>
              </a:solidFill>
            </a:endParaRPr>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567A3424-C534-41AF-8D98-43BB91D7F869}"/>
              </a:ext>
            </a:extLst>
          </p:cNvPr>
          <p:cNvGrpSpPr/>
          <p:nvPr/>
        </p:nvGrpSpPr>
        <p:grpSpPr>
          <a:xfrm>
            <a:off x="107078" y="782979"/>
            <a:ext cx="8921097" cy="5770221"/>
            <a:chOff x="107078" y="782979"/>
            <a:chExt cx="8921097" cy="5770221"/>
          </a:xfrm>
        </p:grpSpPr>
        <p:sp>
          <p:nvSpPr>
            <p:cNvPr id="3" name="TextBox 2">
              <a:extLst>
                <a:ext uri="{FF2B5EF4-FFF2-40B4-BE49-F238E27FC236}">
                  <a16:creationId xmlns="" xmlns:a16="http://schemas.microsoft.com/office/drawing/2014/main" id="{C7850CF7-99C6-4966-97BA-3386965D4E01}"/>
                </a:ext>
              </a:extLst>
            </p:cNvPr>
            <p:cNvSpPr txBox="1"/>
            <p:nvPr/>
          </p:nvSpPr>
          <p:spPr>
            <a:xfrm>
              <a:off x="182879" y="782979"/>
              <a:ext cx="8845296" cy="1738938"/>
            </a:xfrm>
            <a:prstGeom prst="rect">
              <a:avLst/>
            </a:prstGeom>
            <a:noFill/>
            <a:ln>
              <a:noFill/>
            </a:ln>
            <a:effectLst>
              <a:softEdge rad="12700"/>
            </a:effectLst>
          </p:spPr>
          <p:txBody>
            <a:bodyPr wrap="square" rtlCol="0">
              <a:spAutoFit/>
            </a:bodyPr>
            <a:lstStyle/>
            <a:p>
              <a:pPr>
                <a:spcAft>
                  <a:spcPts val="600"/>
                </a:spcAft>
              </a:pPr>
              <a:r>
                <a:rPr lang="en-US" sz="2400" b="1" dirty="0">
                  <a:ln>
                    <a:solidFill>
                      <a:schemeClr val="accent1"/>
                    </a:solidFill>
                  </a:ln>
                  <a:solidFill>
                    <a:schemeClr val="bg1"/>
                  </a:solidFill>
                  <a:latin typeface="Times New Roman" panose="02020603050405020304" pitchFamily="18" charset="0"/>
                  <a:cs typeface="Times New Roman" panose="02020603050405020304" pitchFamily="18" charset="0"/>
                </a:rPr>
                <a:t> </a:t>
              </a:r>
              <a:r>
                <a:rPr lang="en-US" sz="2000" b="1"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“We’re Against the Wal in Greenfield” </a:t>
              </a:r>
              <a:r>
                <a:rPr lang="en-US" sz="2000" b="1" u="sng"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defeats</a:t>
              </a:r>
              <a:r>
                <a:rPr lang="en-US" sz="2000" b="1"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 re-zoning for Wal-Mart in Mass</a:t>
              </a:r>
            </a:p>
            <a:p>
              <a:r>
                <a:rPr lang="en-US" sz="2000" b="1"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After a short campaign of lawn signs, newspaper advertisements and radio talk-show forums, voters went to the polls and </a:t>
              </a:r>
              <a:r>
                <a:rPr lang="en-US" sz="2000" b="1" u="sng"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overturned</a:t>
              </a:r>
              <a:r>
                <a:rPr lang="en-US" sz="2000" b="1"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 the Town Council's vote that approved Wal-Mart</a:t>
              </a:r>
              <a:r>
                <a:rPr lang="en-US" sz="2000" b="1" dirty="0">
                  <a:ln>
                    <a:solidFill>
                      <a:schemeClr val="accent1"/>
                    </a:solidFill>
                  </a:ln>
                  <a:solidFill>
                    <a:schemeClr val="accent1">
                      <a:lumMod val="75000"/>
                    </a:schemeClr>
                  </a:solidFill>
                  <a:latin typeface="Times New Roman" panose="02020603050405020304" pitchFamily="18" charset="0"/>
                  <a:cs typeface="Times New Roman" panose="02020603050405020304" pitchFamily="18" charset="0"/>
                </a:rPr>
                <a:t>!                                             </a:t>
              </a:r>
              <a:endParaRPr lang="en-US" dirty="0">
                <a:ln>
                  <a:solidFill>
                    <a:schemeClr val="accent1"/>
                  </a:solidFill>
                </a:ln>
                <a:solidFill>
                  <a:schemeClr val="bg1"/>
                </a:solidFill>
                <a:latin typeface="Times New Roman" panose="02020603050405020304" pitchFamily="18" charset="0"/>
                <a:cs typeface="Times New Roman" panose="02020603050405020304" pitchFamily="18" charset="0"/>
              </a:endParaRPr>
            </a:p>
            <a:p>
              <a:endParaRPr lang="en-US" dirty="0">
                <a:ln w="57150">
                  <a:solidFill>
                    <a:schemeClr val="accent1"/>
                  </a:solidFill>
                </a:ln>
                <a:solidFill>
                  <a:schemeClr val="bg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055756E6-23B7-4D5C-853E-5A17AC71A1F8}"/>
                </a:ext>
              </a:extLst>
            </p:cNvPr>
            <p:cNvPicPr>
              <a:picLocks noChangeAspect="1"/>
            </p:cNvPicPr>
            <p:nvPr/>
          </p:nvPicPr>
          <p:blipFill>
            <a:blip r:embed="rId2"/>
            <a:stretch>
              <a:fillRect/>
            </a:stretch>
          </p:blipFill>
          <p:spPr>
            <a:xfrm>
              <a:off x="6994028" y="2006418"/>
              <a:ext cx="1143000" cy="352425"/>
            </a:xfrm>
            <a:prstGeom prst="rect">
              <a:avLst/>
            </a:prstGeom>
          </p:spPr>
        </p:pic>
        <p:pic>
          <p:nvPicPr>
            <p:cNvPr id="5" name="Picture 4">
              <a:extLst>
                <a:ext uri="{FF2B5EF4-FFF2-40B4-BE49-F238E27FC236}">
                  <a16:creationId xmlns="" xmlns:a16="http://schemas.microsoft.com/office/drawing/2014/main" id="{63177C02-4810-484D-AB9E-0DA731F8F718}"/>
                </a:ext>
              </a:extLst>
            </p:cNvPr>
            <p:cNvPicPr>
              <a:picLocks noChangeAspect="1"/>
            </p:cNvPicPr>
            <p:nvPr/>
          </p:nvPicPr>
          <p:blipFill>
            <a:blip r:embed="rId3"/>
            <a:stretch>
              <a:fillRect/>
            </a:stretch>
          </p:blipFill>
          <p:spPr>
            <a:xfrm>
              <a:off x="6707469" y="2358843"/>
              <a:ext cx="1429559" cy="479948"/>
            </a:xfrm>
            <a:prstGeom prst="rect">
              <a:avLst/>
            </a:prstGeom>
          </p:spPr>
        </p:pic>
        <p:sp>
          <p:nvSpPr>
            <p:cNvPr id="6" name="TextBox 5">
              <a:extLst>
                <a:ext uri="{FF2B5EF4-FFF2-40B4-BE49-F238E27FC236}">
                  <a16:creationId xmlns="" xmlns:a16="http://schemas.microsoft.com/office/drawing/2014/main" id="{98FC6552-56EB-4E2B-B41B-0CAD507DC6F4}"/>
                </a:ext>
              </a:extLst>
            </p:cNvPr>
            <p:cNvSpPr txBox="1"/>
            <p:nvPr/>
          </p:nvSpPr>
          <p:spPr>
            <a:xfrm>
              <a:off x="182878" y="5845314"/>
              <a:ext cx="8845297" cy="707886"/>
            </a:xfrm>
            <a:prstGeom prst="rect">
              <a:avLst/>
            </a:prstGeom>
            <a:noFill/>
            <a:effectLst>
              <a:glow rad="139700">
                <a:schemeClr val="accent1">
                  <a:satMod val="175000"/>
                  <a:alpha val="40000"/>
                </a:schemeClr>
              </a:glow>
            </a:effectLst>
          </p:spPr>
          <p:txBody>
            <a:bodyPr wrap="square" rtlCol="0">
              <a:spAutoFit/>
            </a:bodyPr>
            <a:lstStyle/>
            <a:p>
              <a:r>
                <a:rPr lang="en-US" sz="2000" b="1" dirty="0">
                  <a:ln>
                    <a:solidFill>
                      <a:schemeClr val="accent1"/>
                    </a:solidFill>
                  </a:ln>
                  <a:solidFill>
                    <a:schemeClr val="tx2">
                      <a:lumMod val="75000"/>
                    </a:schemeClr>
                  </a:solidFill>
                  <a:latin typeface="Times New Roman" panose="02020603050405020304" pitchFamily="18" charset="0"/>
                  <a:cs typeface="Times New Roman" panose="02020603050405020304" pitchFamily="18" charset="0"/>
                </a:rPr>
                <a:t>It’s not economic development.  It’s economic displacement.   - Al Norman								Sprawl Busters</a:t>
              </a:r>
              <a:endParaRPr lang="en-US" sz="2000" dirty="0">
                <a:solidFill>
                  <a:schemeClr val="tx2">
                    <a:lumMod val="75000"/>
                  </a:schemeClr>
                </a:solidFill>
              </a:endParaRPr>
            </a:p>
          </p:txBody>
        </p:sp>
        <p:pic>
          <p:nvPicPr>
            <p:cNvPr id="7" name="Picture 6">
              <a:extLst>
                <a:ext uri="{FF2B5EF4-FFF2-40B4-BE49-F238E27FC236}">
                  <a16:creationId xmlns="" xmlns:a16="http://schemas.microsoft.com/office/drawing/2014/main" id="{B7932AAD-04AF-4E04-A294-E6CC8FD0497F}"/>
                </a:ext>
              </a:extLst>
            </p:cNvPr>
            <p:cNvPicPr>
              <a:picLocks noChangeAspect="1"/>
            </p:cNvPicPr>
            <p:nvPr/>
          </p:nvPicPr>
          <p:blipFill>
            <a:blip r:embed="rId4"/>
            <a:stretch>
              <a:fillRect/>
            </a:stretch>
          </p:blipFill>
          <p:spPr>
            <a:xfrm>
              <a:off x="107078" y="2182630"/>
              <a:ext cx="6071859" cy="3386694"/>
            </a:xfrm>
            <a:prstGeom prst="rect">
              <a:avLst/>
            </a:prstGeom>
            <a:effectLst>
              <a:softEdge rad="127000"/>
            </a:effectLst>
          </p:spPr>
        </p:pic>
        <p:pic>
          <p:nvPicPr>
            <p:cNvPr id="8" name="Picture 7">
              <a:extLst>
                <a:ext uri="{FF2B5EF4-FFF2-40B4-BE49-F238E27FC236}">
                  <a16:creationId xmlns="" xmlns:a16="http://schemas.microsoft.com/office/drawing/2014/main" id="{D0388DF5-DABC-423F-9357-09069A84E8AE}"/>
                </a:ext>
              </a:extLst>
            </p:cNvPr>
            <p:cNvPicPr>
              <a:picLocks noChangeAspect="1"/>
            </p:cNvPicPr>
            <p:nvPr/>
          </p:nvPicPr>
          <p:blipFill rotWithShape="1">
            <a:blip r:embed="rId5"/>
            <a:srcRect l="27953" b="11211"/>
            <a:stretch/>
          </p:blipFill>
          <p:spPr>
            <a:xfrm>
              <a:off x="6400800" y="3191216"/>
              <a:ext cx="2535851" cy="2312844"/>
            </a:xfrm>
            <a:prstGeom prst="rect">
              <a:avLst/>
            </a:prstGeom>
            <a:ln>
              <a:noFill/>
            </a:ln>
            <a:effectLst>
              <a:softEdge rad="63500"/>
            </a:effectLst>
          </p:spPr>
        </p:pic>
      </p:grpSp>
    </p:spTree>
    <p:extLst>
      <p:ext uri="{BB962C8B-B14F-4D97-AF65-F5344CB8AC3E}">
        <p14:creationId xmlns="" xmlns:p14="http://schemas.microsoft.com/office/powerpoint/2010/main" val="218661222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pPr algn="ctr"/>
            <a:r>
              <a:rPr lang="en-US" sz="4000" u="sng" dirty="0" smtClean="0"/>
              <a:t>“</a:t>
            </a:r>
            <a:r>
              <a:rPr lang="en-US" sz="4000" i="1" u="sng" dirty="0" smtClean="0"/>
              <a:t>It’s a Done Deal”</a:t>
            </a:r>
            <a:br>
              <a:rPr lang="en-US" sz="4000" i="1" u="sng" dirty="0" smtClean="0"/>
            </a:br>
            <a:r>
              <a:rPr lang="en-US" sz="4000" i="1" u="sng" dirty="0" smtClean="0"/>
              <a:t>NOT!</a:t>
            </a:r>
            <a:endParaRPr lang="en-US" sz="4000" u="sng" dirty="0"/>
          </a:p>
        </p:txBody>
      </p:sp>
      <p:sp>
        <p:nvSpPr>
          <p:cNvPr id="4" name="Content Placeholder 3"/>
          <p:cNvSpPr>
            <a:spLocks noGrp="1"/>
          </p:cNvSpPr>
          <p:nvPr>
            <p:ph idx="1"/>
          </p:nvPr>
        </p:nvSpPr>
        <p:spPr>
          <a:xfrm>
            <a:off x="457200" y="1935480"/>
            <a:ext cx="8229600" cy="4617720"/>
          </a:xfrm>
        </p:spPr>
        <p:txBody>
          <a:bodyPr>
            <a:normAutofit fontScale="70000" lnSpcReduction="20000"/>
          </a:bodyPr>
          <a:lstStyle/>
          <a:p>
            <a:pPr algn="ctr">
              <a:buNone/>
            </a:pPr>
            <a:r>
              <a:rPr lang="en-US" sz="5200" u="sng" dirty="0" smtClean="0">
                <a:solidFill>
                  <a:schemeClr val="accent5">
                    <a:lumMod val="50000"/>
                  </a:schemeClr>
                </a:solidFill>
              </a:rPr>
              <a:t>Last Target Public Statement</a:t>
            </a:r>
            <a:r>
              <a:rPr lang="en-US" sz="5200" dirty="0" smtClean="0">
                <a:solidFill>
                  <a:schemeClr val="accent5">
                    <a:lumMod val="50000"/>
                  </a:schemeClr>
                </a:solidFill>
              </a:rPr>
              <a:t>:  </a:t>
            </a:r>
          </a:p>
          <a:p>
            <a:pPr>
              <a:buNone/>
            </a:pPr>
            <a:r>
              <a:rPr lang="en-US" dirty="0" smtClean="0">
                <a:solidFill>
                  <a:schemeClr val="accent5">
                    <a:lumMod val="50000"/>
                  </a:schemeClr>
                </a:solidFill>
              </a:rPr>
              <a:t>                                                                   </a:t>
            </a:r>
          </a:p>
          <a:p>
            <a:pPr>
              <a:buNone/>
            </a:pPr>
            <a:r>
              <a:rPr lang="en-US" sz="2900" dirty="0" smtClean="0">
                <a:solidFill>
                  <a:schemeClr val="accent5">
                    <a:lumMod val="50000"/>
                  </a:schemeClr>
                </a:solidFill>
              </a:rPr>
              <a:t>Statement given to Channel  8  August 30</a:t>
            </a:r>
            <a:r>
              <a:rPr lang="en-US" sz="2900" baseline="30000" dirty="0" smtClean="0">
                <a:solidFill>
                  <a:schemeClr val="accent5">
                    <a:lumMod val="50000"/>
                  </a:schemeClr>
                </a:solidFill>
              </a:rPr>
              <a:t>th</a:t>
            </a:r>
            <a:r>
              <a:rPr lang="en-US" sz="2900" dirty="0" smtClean="0">
                <a:solidFill>
                  <a:schemeClr val="accent5">
                    <a:lumMod val="50000"/>
                  </a:schemeClr>
                </a:solidFill>
              </a:rPr>
              <a:t> 2017</a:t>
            </a: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Target continues to do our due diligence to engage and listen with businesses, leaders and officials in the Ocean Beach community for a potential Target store location. Conversations are ongoing and nothing is final.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I can share is that Target has an agreement with the landlord that allows Target the flexibility to proceed or not proceed with a potential store at this Ocean Beach location.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we have previously shared in community meetings earlier this month still stands, which is that we’re continuing to listen to community feedback that could inform Target’s plans for a small-format store in Ocean Beach. At this point in the process, there is nothing official to share about new store plans.</a:t>
            </a:r>
            <a:endParaRPr lang="en-US" dirty="0" smtClean="0">
              <a:solidFill>
                <a:schemeClr val="accent5">
                  <a:lumMod val="50000"/>
                </a:schemeClr>
              </a:solidFill>
            </a:endParaRPr>
          </a:p>
          <a:p>
            <a:pPr>
              <a:buNone/>
            </a:pPr>
            <a:r>
              <a:rPr lang="en-US" dirty="0" smtClean="0">
                <a:solidFill>
                  <a:schemeClr val="accent5">
                    <a:lumMod val="50000"/>
                  </a:schemeClr>
                </a:solidFill>
              </a:rPr>
              <a:t> </a:t>
            </a:r>
          </a:p>
          <a:p>
            <a:pPr>
              <a:buNone/>
            </a:pPr>
            <a:endParaRPr lang="en-US" dirty="0">
              <a:solidFill>
                <a:schemeClr val="accent5">
                  <a:lumMod val="50000"/>
                </a:schemeClr>
              </a:solidFill>
            </a:endParaRPr>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a:extLst>
              <a:ext uri="{FF2B5EF4-FFF2-40B4-BE49-F238E27FC236}">
                <a16:creationId xmlns="" xmlns:a16="http://schemas.microsoft.com/office/drawing/2014/main" id="{64FBEA64-64FB-4DDC-B476-14A609B4160A}"/>
              </a:ext>
            </a:extLst>
          </p:cNvPr>
          <p:cNvGrpSpPr/>
          <p:nvPr/>
        </p:nvGrpSpPr>
        <p:grpSpPr>
          <a:xfrm>
            <a:off x="224226" y="990600"/>
            <a:ext cx="8614974" cy="5516442"/>
            <a:chOff x="109246" y="994088"/>
            <a:chExt cx="8614974" cy="5516442"/>
          </a:xfrm>
        </p:grpSpPr>
        <p:pic>
          <p:nvPicPr>
            <p:cNvPr id="3" name="Picture 2">
              <a:extLst>
                <a:ext uri="{FF2B5EF4-FFF2-40B4-BE49-F238E27FC236}">
                  <a16:creationId xmlns="" xmlns:a16="http://schemas.microsoft.com/office/drawing/2014/main" id="{FBFB6A7C-CEC0-4CCD-9D7C-ED7339B331FE}"/>
                </a:ext>
              </a:extLst>
            </p:cNvPr>
            <p:cNvPicPr>
              <a:picLocks noChangeAspect="1"/>
            </p:cNvPicPr>
            <p:nvPr/>
          </p:nvPicPr>
          <p:blipFill>
            <a:blip r:embed="rId2">
              <a:duotone>
                <a:prstClr val="black"/>
                <a:schemeClr val="bg1">
                  <a:tint val="45000"/>
                  <a:satMod val="400000"/>
                </a:schemeClr>
              </a:duotone>
            </a:blip>
            <a:stretch>
              <a:fillRect/>
            </a:stretch>
          </p:blipFill>
          <p:spPr>
            <a:xfrm>
              <a:off x="109246" y="1079383"/>
              <a:ext cx="6396344" cy="859040"/>
            </a:xfrm>
            <a:prstGeom prst="rect">
              <a:avLst/>
            </a:prstGeom>
            <a:ln>
              <a:solidFill>
                <a:schemeClr val="bg1"/>
              </a:solidFill>
            </a:ln>
            <a:effectLst/>
          </p:spPr>
        </p:pic>
        <p:pic>
          <p:nvPicPr>
            <p:cNvPr id="5" name="Picture 4">
              <a:extLst>
                <a:ext uri="{FF2B5EF4-FFF2-40B4-BE49-F238E27FC236}">
                  <a16:creationId xmlns="" xmlns:a16="http://schemas.microsoft.com/office/drawing/2014/main" id="{29F5C315-5B48-429A-BFA5-A871222F70D4}"/>
                </a:ext>
              </a:extLst>
            </p:cNvPr>
            <p:cNvPicPr>
              <a:picLocks noChangeAspect="1"/>
            </p:cNvPicPr>
            <p:nvPr/>
          </p:nvPicPr>
          <p:blipFill>
            <a:blip r:embed="rId3">
              <a:duotone>
                <a:prstClr val="black"/>
                <a:schemeClr val="bg1">
                  <a:tint val="45000"/>
                  <a:satMod val="400000"/>
                </a:schemeClr>
              </a:duotone>
            </a:blip>
            <a:stretch>
              <a:fillRect/>
            </a:stretch>
          </p:blipFill>
          <p:spPr>
            <a:xfrm>
              <a:off x="4800600" y="1897162"/>
              <a:ext cx="1480015" cy="653972"/>
            </a:xfrm>
            <a:prstGeom prst="rect">
              <a:avLst/>
            </a:prstGeom>
            <a:ln>
              <a:solidFill>
                <a:schemeClr val="bg1"/>
              </a:solidFill>
            </a:ln>
            <a:effectLst/>
          </p:spPr>
        </p:pic>
        <p:grpSp>
          <p:nvGrpSpPr>
            <p:cNvPr id="4" name="Group 13">
              <a:extLst>
                <a:ext uri="{FF2B5EF4-FFF2-40B4-BE49-F238E27FC236}">
                  <a16:creationId xmlns="" xmlns:a16="http://schemas.microsoft.com/office/drawing/2014/main" id="{E44D0DA1-9A5E-4561-9BB9-A54A05A2C341}"/>
                </a:ext>
              </a:extLst>
            </p:cNvPr>
            <p:cNvGrpSpPr/>
            <p:nvPr/>
          </p:nvGrpSpPr>
          <p:grpSpPr>
            <a:xfrm>
              <a:off x="429513" y="2596653"/>
              <a:ext cx="7663182" cy="3913877"/>
              <a:chOff x="257174" y="2579940"/>
              <a:chExt cx="10671602" cy="4150045"/>
            </a:xfrm>
            <a:effectLst/>
          </p:grpSpPr>
          <p:grpSp>
            <p:nvGrpSpPr>
              <p:cNvPr id="6" name="Group 11">
                <a:extLst>
                  <a:ext uri="{FF2B5EF4-FFF2-40B4-BE49-F238E27FC236}">
                    <a16:creationId xmlns="" xmlns:a16="http://schemas.microsoft.com/office/drawing/2014/main" id="{E23D8047-CBE8-42B2-B5C9-EEE185F72CA0}"/>
                  </a:ext>
                </a:extLst>
              </p:cNvPr>
              <p:cNvGrpSpPr/>
              <p:nvPr/>
            </p:nvGrpSpPr>
            <p:grpSpPr>
              <a:xfrm>
                <a:off x="257174" y="3356053"/>
                <a:ext cx="10671602" cy="3373932"/>
                <a:chOff x="841248" y="3319477"/>
                <a:chExt cx="10671602" cy="3373932"/>
              </a:xfrm>
            </p:grpSpPr>
            <p:pic>
              <p:nvPicPr>
                <p:cNvPr id="9" name="Picture 8">
                  <a:extLst>
                    <a:ext uri="{FF2B5EF4-FFF2-40B4-BE49-F238E27FC236}">
                      <a16:creationId xmlns="" xmlns:a16="http://schemas.microsoft.com/office/drawing/2014/main" id="{7DF072F7-4045-4314-8479-275C1D1D2526}"/>
                    </a:ext>
                  </a:extLst>
                </p:cNvPr>
                <p:cNvPicPr>
                  <a:picLocks noChangeAspect="1"/>
                </p:cNvPicPr>
                <p:nvPr/>
              </p:nvPicPr>
              <p:blipFill>
                <a:blip r:embed="rId4">
                  <a:duotone>
                    <a:prstClr val="black"/>
                    <a:schemeClr val="bg1">
                      <a:tint val="45000"/>
                      <a:satMod val="400000"/>
                    </a:schemeClr>
                  </a:duotone>
                </a:blip>
                <a:stretch>
                  <a:fillRect/>
                </a:stretch>
              </p:blipFill>
              <p:spPr>
                <a:xfrm>
                  <a:off x="841248" y="3319477"/>
                  <a:ext cx="10671602" cy="2612703"/>
                </a:xfrm>
                <a:prstGeom prst="rect">
                  <a:avLst/>
                </a:prstGeom>
                <a:ln>
                  <a:noFill/>
                </a:ln>
              </p:spPr>
            </p:pic>
            <p:pic>
              <p:nvPicPr>
                <p:cNvPr id="10" name="Picture 9">
                  <a:extLst>
                    <a:ext uri="{FF2B5EF4-FFF2-40B4-BE49-F238E27FC236}">
                      <a16:creationId xmlns="" xmlns:a16="http://schemas.microsoft.com/office/drawing/2014/main" id="{2C02AD76-68B2-49A4-A4FA-B3CE9265BAB6}"/>
                    </a:ext>
                  </a:extLst>
                </p:cNvPr>
                <p:cNvPicPr>
                  <a:picLocks noChangeAspect="1"/>
                </p:cNvPicPr>
                <p:nvPr/>
              </p:nvPicPr>
              <p:blipFill>
                <a:blip r:embed="rId5">
                  <a:duotone>
                    <a:prstClr val="black"/>
                    <a:schemeClr val="bg1">
                      <a:tint val="45000"/>
                      <a:satMod val="400000"/>
                    </a:schemeClr>
                  </a:duotone>
                </a:blip>
                <a:stretch>
                  <a:fillRect/>
                </a:stretch>
              </p:blipFill>
              <p:spPr>
                <a:xfrm>
                  <a:off x="841248" y="5626249"/>
                  <a:ext cx="10671602" cy="1067160"/>
                </a:xfrm>
                <a:prstGeom prst="rect">
                  <a:avLst/>
                </a:prstGeom>
                <a:ln>
                  <a:noFill/>
                </a:ln>
              </p:spPr>
            </p:pic>
          </p:grpSp>
          <p:pic>
            <p:nvPicPr>
              <p:cNvPr id="8" name="Picture 7">
                <a:extLst>
                  <a:ext uri="{FF2B5EF4-FFF2-40B4-BE49-F238E27FC236}">
                    <a16:creationId xmlns="" xmlns:a16="http://schemas.microsoft.com/office/drawing/2014/main" id="{2DD50AF5-91B9-4393-8ED8-8BB84C955C50}"/>
                  </a:ext>
                </a:extLst>
              </p:cNvPr>
              <p:cNvPicPr>
                <a:picLocks noChangeAspect="1"/>
              </p:cNvPicPr>
              <p:nvPr/>
            </p:nvPicPr>
            <p:blipFill>
              <a:blip r:embed="rId6">
                <a:duotone>
                  <a:prstClr val="black"/>
                  <a:schemeClr val="bg1">
                    <a:tint val="45000"/>
                    <a:satMod val="400000"/>
                  </a:schemeClr>
                </a:duotone>
              </a:blip>
              <a:stretch>
                <a:fillRect/>
              </a:stretch>
            </p:blipFill>
            <p:spPr>
              <a:xfrm>
                <a:off x="257174" y="2579940"/>
                <a:ext cx="3171825" cy="1066800"/>
              </a:xfrm>
              <a:prstGeom prst="rect">
                <a:avLst/>
              </a:prstGeom>
              <a:ln>
                <a:noFill/>
              </a:ln>
            </p:spPr>
          </p:pic>
        </p:grpSp>
        <p:sp>
          <p:nvSpPr>
            <p:cNvPr id="11" name="Rectangle 10">
              <a:extLst>
                <a:ext uri="{FF2B5EF4-FFF2-40B4-BE49-F238E27FC236}">
                  <a16:creationId xmlns="" xmlns:a16="http://schemas.microsoft.com/office/drawing/2014/main" id="{AD185222-5AC3-4C72-82A3-1077158D372C}"/>
                </a:ext>
              </a:extLst>
            </p:cNvPr>
            <p:cNvSpPr/>
            <p:nvPr/>
          </p:nvSpPr>
          <p:spPr>
            <a:xfrm>
              <a:off x="1227550" y="5927088"/>
              <a:ext cx="3115850" cy="321312"/>
            </a:xfrm>
            <a:prstGeom prst="rect">
              <a:avLst/>
            </a:prstGeom>
            <a:noFill/>
            <a:ln w="38100">
              <a:solidFill>
                <a:srgbClr val="FFFF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tx1"/>
                  </a:solidFill>
                </a:ln>
              </a:endParaRPr>
            </a:p>
          </p:txBody>
        </p:sp>
        <p:pic>
          <p:nvPicPr>
            <p:cNvPr id="12" name="Picture 11">
              <a:extLst>
                <a:ext uri="{FF2B5EF4-FFF2-40B4-BE49-F238E27FC236}">
                  <a16:creationId xmlns="" xmlns:a16="http://schemas.microsoft.com/office/drawing/2014/main" id="{1E3984CA-580D-4BB1-BC28-616C7BA91133}"/>
                </a:ext>
              </a:extLst>
            </p:cNvPr>
            <p:cNvPicPr>
              <a:picLocks noChangeAspect="1"/>
            </p:cNvPicPr>
            <p:nvPr/>
          </p:nvPicPr>
          <p:blipFill rotWithShape="1">
            <a:blip r:embed="rId7"/>
            <a:srcRect r="703" b="39157"/>
            <a:stretch/>
          </p:blipFill>
          <p:spPr>
            <a:xfrm>
              <a:off x="6505590" y="994088"/>
              <a:ext cx="2218630" cy="2608656"/>
            </a:xfrm>
            <a:prstGeom prst="rect">
              <a:avLst/>
            </a:prstGeom>
            <a:effectLst>
              <a:softEdge rad="63500"/>
            </a:effectLst>
          </p:spPr>
        </p:pic>
      </p:grpSp>
    </p:spTree>
    <p:extLst>
      <p:ext uri="{BB962C8B-B14F-4D97-AF65-F5344CB8AC3E}">
        <p14:creationId xmlns="" xmlns:p14="http://schemas.microsoft.com/office/powerpoint/2010/main" val="239267454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305800" cy="3352800"/>
          </a:xfrm>
        </p:spPr>
        <p:txBody>
          <a:bodyPr>
            <a:normAutofit/>
          </a:bodyPr>
          <a:lstStyle/>
          <a:p>
            <a:pPr algn="ctr"/>
            <a:r>
              <a:rPr lang="en-US" sz="5400" b="1" dirty="0" smtClean="0">
                <a:solidFill>
                  <a:schemeClr val="tx2">
                    <a:lumMod val="75000"/>
                  </a:schemeClr>
                </a:solidFill>
              </a:rPr>
              <a:t>Until Target says “No” to OB, We say “No” to Target!  Boycott Target!</a:t>
            </a:r>
            <a:br>
              <a:rPr lang="en-US" sz="5400" b="1" dirty="0" smtClean="0">
                <a:solidFill>
                  <a:schemeClr val="tx2">
                    <a:lumMod val="75000"/>
                  </a:schemeClr>
                </a:solidFill>
              </a:rPr>
            </a:br>
            <a:endParaRPr lang="en-US"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77112"/>
          </a:xfrm>
        </p:spPr>
        <p:txBody>
          <a:bodyPr>
            <a:normAutofit/>
          </a:bodyPr>
          <a:lstStyle/>
          <a:p>
            <a:pPr algn="ctr"/>
            <a:r>
              <a:rPr lang="en-US" sz="8000" b="1" dirty="0" smtClean="0">
                <a:latin typeface="+mn-lt"/>
              </a:rPr>
              <a:t>OB?</a:t>
            </a:r>
            <a:endParaRPr lang="en-US" sz="8000" b="1" dirty="0">
              <a:latin typeface="+mn-lt"/>
            </a:endParaRPr>
          </a:p>
        </p:txBody>
      </p:sp>
      <p:sp>
        <p:nvSpPr>
          <p:cNvPr id="3" name="Content Placeholder 2"/>
          <p:cNvSpPr>
            <a:spLocks noGrp="1"/>
          </p:cNvSpPr>
          <p:nvPr>
            <p:ph idx="1"/>
          </p:nvPr>
        </p:nvSpPr>
        <p:spPr>
          <a:xfrm>
            <a:off x="457200" y="1981200"/>
            <a:ext cx="8229600" cy="3931920"/>
          </a:xfrm>
        </p:spPr>
        <p:txBody>
          <a:bodyPr>
            <a:normAutofit fontScale="55000" lnSpcReduction="20000"/>
          </a:bodyPr>
          <a:lstStyle/>
          <a:p>
            <a:pPr algn="ctr">
              <a:buNone/>
            </a:pPr>
            <a:r>
              <a:rPr lang="en-US" sz="4400" b="1" u="sng" dirty="0" smtClean="0">
                <a:solidFill>
                  <a:schemeClr val="tx2">
                    <a:lumMod val="75000"/>
                  </a:schemeClr>
                </a:solidFill>
              </a:rPr>
              <a:t>TAKE ACTION!</a:t>
            </a:r>
            <a:r>
              <a:rPr lang="en-US" sz="4400" b="1" dirty="0" smtClean="0">
                <a:solidFill>
                  <a:schemeClr val="tx2">
                    <a:lumMod val="75000"/>
                  </a:schemeClr>
                </a:solidFill>
              </a:rPr>
              <a:t>   </a:t>
            </a:r>
            <a:r>
              <a:rPr lang="en-US" sz="4400" b="1" dirty="0" smtClean="0">
                <a:solidFill>
                  <a:schemeClr val="tx2">
                    <a:lumMod val="75000"/>
                  </a:schemeClr>
                </a:solidFill>
                <a:sym typeface="Wingdings"/>
              </a:rPr>
              <a:t></a:t>
            </a:r>
          </a:p>
          <a:p>
            <a:pPr algn="ctr">
              <a:buNone/>
            </a:pPr>
            <a:r>
              <a:rPr lang="en-US" sz="4400" b="1" i="1" dirty="0" smtClean="0">
                <a:solidFill>
                  <a:srgbClr val="FF0000"/>
                </a:solidFill>
                <a:sym typeface="Wingdings"/>
              </a:rPr>
              <a:t>Take Action on Social Media!</a:t>
            </a:r>
          </a:p>
          <a:p>
            <a:pPr algn="ctr">
              <a:buNone/>
            </a:pPr>
            <a:endParaRPr lang="en-US" sz="4400" b="1" dirty="0" smtClean="0">
              <a:solidFill>
                <a:schemeClr val="tx2">
                  <a:lumMod val="75000"/>
                </a:schemeClr>
              </a:solidFill>
              <a:sym typeface="Wingdings"/>
            </a:endParaRPr>
          </a:p>
          <a:p>
            <a:pPr algn="ctr">
              <a:buNone/>
            </a:pPr>
            <a:r>
              <a:rPr lang="en-US" sz="4400" b="1" dirty="0" smtClean="0">
                <a:solidFill>
                  <a:srgbClr val="FF0000"/>
                </a:solidFill>
                <a:sym typeface="Wingdings"/>
              </a:rPr>
              <a:t>#</a:t>
            </a:r>
            <a:r>
              <a:rPr lang="en-US" sz="4400" b="1" dirty="0" err="1" smtClean="0">
                <a:solidFill>
                  <a:srgbClr val="FF0000"/>
                </a:solidFill>
                <a:sym typeface="Wingdings"/>
              </a:rPr>
              <a:t>notargetinob</a:t>
            </a:r>
            <a:endParaRPr lang="en-US" sz="4400" b="1" dirty="0" smtClean="0">
              <a:solidFill>
                <a:srgbClr val="FF0000"/>
              </a:solidFill>
              <a:sym typeface="Wingdings"/>
            </a:endParaRPr>
          </a:p>
          <a:p>
            <a:pPr algn="ctr">
              <a:buNone/>
            </a:pPr>
            <a:endParaRPr lang="en-US" sz="4400" b="1" dirty="0" smtClean="0">
              <a:solidFill>
                <a:srgbClr val="FF0000"/>
              </a:solidFill>
              <a:sym typeface="Wingdings"/>
            </a:endParaRPr>
          </a:p>
          <a:p>
            <a:pPr algn="ctr">
              <a:buNone/>
            </a:pPr>
            <a:r>
              <a:rPr lang="en-US" sz="4400" b="1" dirty="0" smtClean="0">
                <a:solidFill>
                  <a:schemeClr val="tx2">
                    <a:lumMod val="75000"/>
                  </a:schemeClr>
                </a:solidFill>
                <a:sym typeface="Wingdings"/>
              </a:rPr>
              <a:t>Website:  http://notargetinob.weebly.com</a:t>
            </a:r>
          </a:p>
          <a:p>
            <a:pPr algn="ctr">
              <a:buNone/>
            </a:pPr>
            <a:endParaRPr lang="en-US" sz="4400" b="1" dirty="0" smtClean="0">
              <a:solidFill>
                <a:srgbClr val="FF0000"/>
              </a:solidFill>
              <a:sym typeface="Wingdings"/>
            </a:endParaRPr>
          </a:p>
          <a:p>
            <a:pPr algn="ctr">
              <a:buNone/>
            </a:pPr>
            <a:r>
              <a:rPr lang="en-US" sz="4400" b="1" dirty="0" smtClean="0">
                <a:solidFill>
                  <a:srgbClr val="FF0000"/>
                </a:solidFill>
                <a:sym typeface="Wingdings"/>
              </a:rPr>
              <a:t>Email:  </a:t>
            </a:r>
            <a:r>
              <a:rPr lang="en-US" sz="4400" b="1" dirty="0" smtClean="0">
                <a:solidFill>
                  <a:srgbClr val="FF0000"/>
                </a:solidFill>
                <a:sym typeface="Wingdings"/>
              </a:rPr>
              <a:t>notargetinob@gmail.com</a:t>
            </a:r>
            <a:endParaRPr lang="en-US" sz="4400" b="1" dirty="0" smtClean="0">
              <a:solidFill>
                <a:srgbClr val="FF0000"/>
              </a:solidFill>
              <a:sym typeface="Wingdings"/>
            </a:endParaRPr>
          </a:p>
          <a:p>
            <a:pPr algn="ctr">
              <a:buNone/>
            </a:pPr>
            <a:endParaRPr lang="en-US" sz="4400" b="1" dirty="0" smtClean="0">
              <a:solidFill>
                <a:srgbClr val="FF0000"/>
              </a:solidFill>
              <a:sym typeface="Wingdings"/>
            </a:endParaRPr>
          </a:p>
          <a:p>
            <a:pPr algn="ctr">
              <a:buNone/>
            </a:pPr>
            <a:r>
              <a:rPr lang="en-US" sz="4400" b="1" dirty="0" smtClean="0">
                <a:solidFill>
                  <a:schemeClr val="tx2">
                    <a:lumMod val="75000"/>
                  </a:schemeClr>
                </a:solidFill>
                <a:sym typeface="Wingdings"/>
              </a:rPr>
              <a:t>@</a:t>
            </a:r>
            <a:r>
              <a:rPr lang="en-US" sz="4400" b="1" dirty="0" err="1" smtClean="0">
                <a:solidFill>
                  <a:schemeClr val="tx2">
                    <a:lumMod val="75000"/>
                  </a:schemeClr>
                </a:solidFill>
                <a:sym typeface="Wingdings"/>
              </a:rPr>
              <a:t>notargetinob</a:t>
            </a:r>
            <a:endParaRPr lang="en-US" sz="4400" b="1" dirty="0">
              <a:solidFill>
                <a:schemeClr val="tx2">
                  <a:lumMod val="75000"/>
                </a:schemeClr>
              </a:solidFill>
            </a:endParaRPr>
          </a:p>
        </p:txBody>
      </p:sp>
      <p:pic>
        <p:nvPicPr>
          <p:cNvPr id="2050" name="Picture 2" descr="C:\Users\Colleen\AppData\Local\Microsoft\Windows\INetCache\IE\9S9CNG5C\16131-illustration-of-a-red-heart-pv[1].png"/>
          <p:cNvPicPr>
            <a:picLocks noChangeAspect="1" noChangeArrowheads="1"/>
          </p:cNvPicPr>
          <p:nvPr/>
        </p:nvPicPr>
        <p:blipFill>
          <a:blip r:embed="rId2" cstate="print"/>
          <a:srcRect/>
          <a:stretch>
            <a:fillRect/>
          </a:stretch>
        </p:blipFill>
        <p:spPr bwMode="auto">
          <a:xfrm>
            <a:off x="2514600" y="685800"/>
            <a:ext cx="1066800" cy="10668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5400" u="sng" dirty="0" smtClean="0">
                <a:solidFill>
                  <a:schemeClr val="accent5">
                    <a:lumMod val="50000"/>
                  </a:schemeClr>
                </a:solidFill>
              </a:rPr>
              <a:t>Last Target Public Statement</a:t>
            </a:r>
            <a:r>
              <a:rPr lang="en-US" sz="5400" dirty="0" smtClean="0">
                <a:solidFill>
                  <a:schemeClr val="accent5">
                    <a:lumMod val="50000"/>
                  </a:schemeClr>
                </a:solidFill>
              </a:rPr>
              <a:t>:  </a:t>
            </a:r>
            <a:endParaRPr lang="en-US" sz="5400" u="sng" dirty="0"/>
          </a:p>
        </p:txBody>
      </p:sp>
      <p:sp>
        <p:nvSpPr>
          <p:cNvPr id="4" name="Content Placeholder 3"/>
          <p:cNvSpPr>
            <a:spLocks noGrp="1"/>
          </p:cNvSpPr>
          <p:nvPr>
            <p:ph idx="1"/>
          </p:nvPr>
        </p:nvSpPr>
        <p:spPr>
          <a:xfrm>
            <a:off x="457200" y="1935480"/>
            <a:ext cx="8229600" cy="4617720"/>
          </a:xfrm>
        </p:spPr>
        <p:txBody>
          <a:bodyPr>
            <a:normAutofit fontScale="70000" lnSpcReduction="20000"/>
          </a:bodyPr>
          <a:lstStyle/>
          <a:p>
            <a:pPr>
              <a:buNone/>
            </a:pPr>
            <a:r>
              <a:rPr lang="en-US" dirty="0" smtClean="0">
                <a:solidFill>
                  <a:schemeClr val="accent5">
                    <a:lumMod val="50000"/>
                  </a:schemeClr>
                </a:solidFill>
              </a:rPr>
              <a:t>                                                                   </a:t>
            </a:r>
          </a:p>
          <a:p>
            <a:pPr>
              <a:buNone/>
            </a:pPr>
            <a:r>
              <a:rPr lang="en-US" sz="2900" dirty="0" smtClean="0">
                <a:solidFill>
                  <a:schemeClr val="accent5">
                    <a:lumMod val="50000"/>
                  </a:schemeClr>
                </a:solidFill>
              </a:rPr>
              <a:t>Statement given to Channel  8  August 30</a:t>
            </a:r>
            <a:r>
              <a:rPr lang="en-US" sz="2900" baseline="30000" dirty="0" smtClean="0">
                <a:solidFill>
                  <a:schemeClr val="accent5">
                    <a:lumMod val="50000"/>
                  </a:schemeClr>
                </a:solidFill>
              </a:rPr>
              <a:t>th</a:t>
            </a:r>
            <a:r>
              <a:rPr lang="en-US" sz="2900" dirty="0" smtClean="0">
                <a:solidFill>
                  <a:schemeClr val="accent5">
                    <a:lumMod val="50000"/>
                  </a:schemeClr>
                </a:solidFill>
              </a:rPr>
              <a:t> 2017</a:t>
            </a: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Target continues to do our due diligence to engage and listen with businesses, leaders and officials in the Ocean Beach community for a potential Target store location. Conversations are ongoing and nothing is final.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I can share is that Target has an agreement with the landlord that allows Target the flexibility to proceed or not proceed with a potential store at this Ocean Beach location.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we have previously shared in community meetings earlier this month still stands, which is that we’re continuing to listen to community feedback that could inform Target’s plans for a small-format store in Ocean Beach. At this point in the process, there is nothing official to share about new store plans.</a:t>
            </a:r>
            <a:endParaRPr lang="en-US" dirty="0" smtClean="0">
              <a:solidFill>
                <a:schemeClr val="accent5">
                  <a:lumMod val="50000"/>
                </a:schemeClr>
              </a:solidFill>
            </a:endParaRPr>
          </a:p>
          <a:p>
            <a:pPr>
              <a:buNone/>
            </a:pPr>
            <a:r>
              <a:rPr lang="en-US" dirty="0" smtClean="0">
                <a:solidFill>
                  <a:schemeClr val="accent5">
                    <a:lumMod val="50000"/>
                  </a:schemeClr>
                </a:solidFill>
              </a:rPr>
              <a:t> </a:t>
            </a:r>
          </a:p>
          <a:p>
            <a:pPr>
              <a:buNone/>
            </a:pPr>
            <a:endParaRPr lang="en-US" dirty="0">
              <a:solidFill>
                <a:schemeClr val="accent5">
                  <a:lumMod val="50000"/>
                </a:schemeClr>
              </a:solidFill>
            </a:endParaRP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0"/>
            <a:ext cx="8305800" cy="2133600"/>
          </a:xfrm>
        </p:spPr>
        <p:txBody>
          <a:bodyPr>
            <a:normAutofit fontScale="90000"/>
          </a:bodyPr>
          <a:lstStyle/>
          <a:p>
            <a:pPr algn="ctr"/>
            <a:r>
              <a:rPr lang="en-US" dirty="0" smtClean="0"/>
              <a:t>Target in Ocean Beach is in direct opposition to the City Adopted Ocean Beach Community Plan</a:t>
            </a:r>
            <a:endParaRPr lang="en-US" dirty="0"/>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981200"/>
          </a:xfrm>
        </p:spPr>
        <p:txBody>
          <a:bodyPr>
            <a:normAutofit fontScale="90000"/>
          </a:bodyPr>
          <a:lstStyle/>
          <a:p>
            <a:pPr algn="ctr"/>
            <a:r>
              <a:rPr lang="en-US" dirty="0" smtClean="0"/>
              <a:t/>
            </a:r>
            <a:br>
              <a:rPr lang="en-US" dirty="0" smtClean="0"/>
            </a:br>
            <a:r>
              <a:rPr lang="en-US" dirty="0" smtClean="0"/>
              <a:t> </a:t>
            </a:r>
            <a:r>
              <a:rPr lang="en-US" sz="3600" b="1" dirty="0" smtClean="0"/>
              <a:t>OCEAN BEACH</a:t>
            </a:r>
            <a:br>
              <a:rPr lang="en-US" sz="3600" b="1" dirty="0" smtClean="0"/>
            </a:br>
            <a:r>
              <a:rPr lang="en-US" sz="3600" b="1" dirty="0" smtClean="0"/>
              <a:t>Community Plan and </a:t>
            </a:r>
            <a:br>
              <a:rPr lang="en-US" sz="3600" b="1" dirty="0" smtClean="0"/>
            </a:br>
            <a:r>
              <a:rPr lang="en-US" sz="3600" b="1" dirty="0" smtClean="0"/>
              <a:t>Local Coastal Program </a:t>
            </a:r>
            <a:br>
              <a:rPr lang="en-US" sz="3600" b="1" dirty="0" smtClean="0"/>
            </a:br>
            <a:r>
              <a:rPr lang="en-US" sz="3600" b="1" dirty="0" smtClean="0"/>
              <a:t>Adopted on November 9, 2015</a:t>
            </a:r>
            <a:endParaRPr lang="en-US" sz="3600" dirty="0"/>
          </a:p>
        </p:txBody>
      </p:sp>
      <p:sp>
        <p:nvSpPr>
          <p:cNvPr id="3" name="Content Placeholder 2"/>
          <p:cNvSpPr>
            <a:spLocks noGrp="1"/>
          </p:cNvSpPr>
          <p:nvPr>
            <p:ph sz="half" idx="1"/>
          </p:nvPr>
        </p:nvSpPr>
        <p:spPr>
          <a:xfrm>
            <a:off x="2971800" y="2895600"/>
            <a:ext cx="4953000" cy="3002125"/>
          </a:xfrm>
        </p:spPr>
        <p:txBody>
          <a:bodyPr>
            <a:normAutofit/>
          </a:bodyPr>
          <a:lstStyle/>
          <a:p>
            <a:pPr>
              <a:buNone/>
            </a:pPr>
            <a:r>
              <a:rPr lang="en-US" b="1" i="1" dirty="0" smtClean="0">
                <a:solidFill>
                  <a:schemeClr val="tx2">
                    <a:lumMod val="75000"/>
                  </a:schemeClr>
                </a:solidFill>
              </a:rPr>
              <a:t>By the City of San Diego</a:t>
            </a:r>
          </a:p>
          <a:p>
            <a:pPr>
              <a:buNone/>
            </a:pPr>
            <a:endParaRPr lang="en-US" sz="1200" b="1" i="1" dirty="0" smtClean="0">
              <a:solidFill>
                <a:srgbClr val="FF0000"/>
              </a:solidFill>
            </a:endParaRPr>
          </a:p>
          <a:p>
            <a:pPr>
              <a:buNone/>
            </a:pPr>
            <a:r>
              <a:rPr lang="en-US" sz="2400" dirty="0" smtClean="0">
                <a:solidFill>
                  <a:srgbClr val="FF0000"/>
                </a:solidFill>
              </a:rPr>
              <a:t>Our Community’s Representation at the time the Plan was Adopted :</a:t>
            </a:r>
          </a:p>
          <a:p>
            <a:pPr>
              <a:buNone/>
            </a:pPr>
            <a:endParaRPr lang="en-US" sz="2400" dirty="0" smtClean="0">
              <a:solidFill>
                <a:srgbClr val="FF0000"/>
              </a:solidFill>
            </a:endParaRPr>
          </a:p>
          <a:p>
            <a:pPr>
              <a:buNone/>
            </a:pPr>
            <a:r>
              <a:rPr lang="en-US" sz="2400" dirty="0" smtClean="0">
                <a:solidFill>
                  <a:srgbClr val="FF0000"/>
                </a:solidFill>
              </a:rPr>
              <a:t>Mayor: Kevin </a:t>
            </a:r>
            <a:r>
              <a:rPr lang="en-US" sz="2400" dirty="0" err="1" smtClean="0">
                <a:solidFill>
                  <a:srgbClr val="FF0000"/>
                </a:solidFill>
              </a:rPr>
              <a:t>Faulconer</a:t>
            </a:r>
            <a:endParaRPr lang="en-US" sz="2400" dirty="0" smtClean="0">
              <a:solidFill>
                <a:srgbClr val="FF0000"/>
              </a:solidFill>
            </a:endParaRPr>
          </a:p>
          <a:p>
            <a:pPr>
              <a:buNone/>
            </a:pPr>
            <a:r>
              <a:rPr lang="en-US" sz="2400" dirty="0" smtClean="0">
                <a:solidFill>
                  <a:srgbClr val="FF0000"/>
                </a:solidFill>
              </a:rPr>
              <a:t>City Council: Lorie Zapf, District 2</a:t>
            </a:r>
            <a:endParaRPr lang="en-US" sz="2400" dirty="0">
              <a:solidFill>
                <a:srgbClr val="FF0000"/>
              </a:solidFill>
            </a:endParaRPr>
          </a:p>
        </p:txBody>
      </p:sp>
      <p:pic>
        <p:nvPicPr>
          <p:cNvPr id="1026" name="Picture 2"/>
          <p:cNvPicPr>
            <a:picLocks noGrp="1" noChangeAspect="1" noChangeArrowheads="1"/>
          </p:cNvPicPr>
          <p:nvPr>
            <p:ph sz="half" idx="2"/>
          </p:nvPr>
        </p:nvPicPr>
        <p:blipFill>
          <a:blip r:embed="rId2"/>
          <a:srcRect/>
          <a:stretch>
            <a:fillRect/>
          </a:stretch>
        </p:blipFill>
        <p:spPr bwMode="auto">
          <a:xfrm>
            <a:off x="685800" y="3276600"/>
            <a:ext cx="2095500" cy="2095500"/>
          </a:xfrm>
          <a:prstGeom prst="rect">
            <a:avLst/>
          </a:prstGeom>
          <a:noFill/>
          <a:ln w="9525">
            <a:noFill/>
            <a:miter lim="800000"/>
            <a:headEnd/>
            <a:tailEnd/>
          </a:ln>
          <a:effectLst/>
        </p:spPr>
      </p:pic>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Ocean Beach Community Plan</a:t>
            </a:r>
            <a:br>
              <a:rPr lang="en-US" dirty="0" smtClean="0"/>
            </a:br>
            <a:r>
              <a:rPr lang="en-US" dirty="0" smtClean="0"/>
              <a:t>Chapter 1:  Introduction</a:t>
            </a:r>
            <a:endParaRPr lang="en-US" dirty="0"/>
          </a:p>
        </p:txBody>
      </p:sp>
      <p:sp>
        <p:nvSpPr>
          <p:cNvPr id="3" name="Content Placeholder 2"/>
          <p:cNvSpPr>
            <a:spLocks noGrp="1"/>
          </p:cNvSpPr>
          <p:nvPr>
            <p:ph sz="half" idx="1"/>
          </p:nvPr>
        </p:nvSpPr>
        <p:spPr/>
        <p:txBody>
          <a:bodyPr/>
          <a:lstStyle/>
          <a:p>
            <a:r>
              <a:rPr lang="en-US" dirty="0" smtClean="0"/>
              <a:t>"The Ocean Beach Community Plan and Local Coastal Program identifies Ocean Beach as a small-scale coastal village.“</a:t>
            </a:r>
          </a:p>
          <a:p>
            <a:r>
              <a:rPr lang="en-US" dirty="0" smtClean="0"/>
              <a:t>"Encourage smart growth development that is transit-, pedestrian-, and bike-friendly."</a:t>
            </a:r>
          </a:p>
          <a:p>
            <a:endParaRPr lang="en-US" dirty="0" smtClean="0"/>
          </a:p>
          <a:p>
            <a:endParaRPr lang="en-US" dirty="0"/>
          </a:p>
        </p:txBody>
      </p:sp>
      <p:sp>
        <p:nvSpPr>
          <p:cNvPr id="4" name="Content Placeholder 3"/>
          <p:cNvSpPr>
            <a:spLocks noGrp="1"/>
          </p:cNvSpPr>
          <p:nvPr>
            <p:ph sz="half" idx="2"/>
          </p:nvPr>
        </p:nvSpPr>
        <p:spPr/>
        <p:txBody>
          <a:bodyPr/>
          <a:lstStyle/>
          <a:p>
            <a:r>
              <a:rPr lang="en-US" dirty="0" smtClean="0"/>
              <a:t>"</a:t>
            </a:r>
            <a:r>
              <a:rPr lang="en-US" i="1" dirty="0" smtClean="0"/>
              <a:t>Urban Design:</a:t>
            </a:r>
            <a:r>
              <a:rPr lang="en-US" b="1" i="1" dirty="0" smtClean="0"/>
              <a:t> </a:t>
            </a:r>
            <a:r>
              <a:rPr lang="en-US" dirty="0" smtClean="0"/>
              <a:t>Foster the small-scale character of Ocean Beach, maintain an unobstructed and accessible beach frontage, and promote a pedestrian-friendly community."</a:t>
            </a:r>
          </a:p>
          <a:p>
            <a:pPr>
              <a:buNone/>
            </a:pPr>
            <a:endParaRPr lang="en-US"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Ocean Beach Community Plan</a:t>
            </a:r>
            <a:br>
              <a:rPr lang="en-US" dirty="0" smtClean="0"/>
            </a:br>
            <a:r>
              <a:rPr lang="en-US" dirty="0" smtClean="0"/>
              <a:t>Chapter 2:  Land Use Element</a:t>
            </a:r>
            <a:endParaRPr lang="en-US" dirty="0"/>
          </a:p>
        </p:txBody>
      </p:sp>
      <p:sp>
        <p:nvSpPr>
          <p:cNvPr id="3" name="Content Placeholder 2"/>
          <p:cNvSpPr>
            <a:spLocks noGrp="1"/>
          </p:cNvSpPr>
          <p:nvPr>
            <p:ph sz="half" idx="1"/>
          </p:nvPr>
        </p:nvSpPr>
        <p:spPr>
          <a:xfrm>
            <a:off x="457200" y="2438400"/>
            <a:ext cx="3657600" cy="3032915"/>
          </a:xfrm>
        </p:spPr>
        <p:txBody>
          <a:bodyPr/>
          <a:lstStyle/>
          <a:p>
            <a:r>
              <a:rPr lang="en-US" dirty="0" smtClean="0"/>
              <a:t>"Ocean Beach includes a wide diversity of small-scale locally-owned business establishments."</a:t>
            </a:r>
            <a:endParaRPr lang="en-US" dirty="0"/>
          </a:p>
        </p:txBody>
      </p:sp>
      <p:sp>
        <p:nvSpPr>
          <p:cNvPr id="4" name="Content Placeholder 3"/>
          <p:cNvSpPr>
            <a:spLocks noGrp="1"/>
          </p:cNvSpPr>
          <p:nvPr>
            <p:ph sz="half" idx="2"/>
          </p:nvPr>
        </p:nvSpPr>
        <p:spPr>
          <a:xfrm>
            <a:off x="4572000" y="2438400"/>
            <a:ext cx="4038600" cy="3032915"/>
          </a:xfrm>
        </p:spPr>
        <p:txBody>
          <a:bodyPr/>
          <a:lstStyle/>
          <a:p>
            <a:r>
              <a:rPr lang="en-US" dirty="0" smtClean="0"/>
              <a:t>Recommendation 2.2.2:   Maintain and enhance commercial districts in Ocean Beach by promoting locally-owned businesses. </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Ocean Beach Community Plan</a:t>
            </a:r>
            <a:br>
              <a:rPr lang="en-US" dirty="0" smtClean="0"/>
            </a:br>
            <a:r>
              <a:rPr lang="en-US" dirty="0" smtClean="0"/>
              <a:t>Chapter 3:  Mobility Element</a:t>
            </a:r>
            <a:endParaRPr lang="en-US" dirty="0"/>
          </a:p>
        </p:txBody>
      </p:sp>
      <p:sp>
        <p:nvSpPr>
          <p:cNvPr id="3" name="Content Placeholder 2"/>
          <p:cNvSpPr>
            <a:spLocks noGrp="1"/>
          </p:cNvSpPr>
          <p:nvPr>
            <p:ph sz="half" idx="1"/>
          </p:nvPr>
        </p:nvSpPr>
        <p:spPr>
          <a:xfrm>
            <a:off x="457200" y="1920085"/>
            <a:ext cx="4038600" cy="4252115"/>
          </a:xfrm>
        </p:spPr>
        <p:txBody>
          <a:bodyPr>
            <a:normAutofit lnSpcReduction="10000"/>
          </a:bodyPr>
          <a:lstStyle/>
          <a:p>
            <a:r>
              <a:rPr lang="en-US" dirty="0" smtClean="0"/>
              <a:t>"The policies are intended to mitigate impacts associated with automobiles while enhancing desirable outcomes associated with the City of Villages growth strategy in terms of </a:t>
            </a:r>
            <a:r>
              <a:rPr lang="en-US" dirty="0" err="1" smtClean="0"/>
              <a:t>bikeability</a:t>
            </a:r>
            <a:r>
              <a:rPr lang="en-US" dirty="0" smtClean="0"/>
              <a:t>, </a:t>
            </a:r>
            <a:r>
              <a:rPr lang="en-US" dirty="0" err="1" smtClean="0"/>
              <a:t>walkability</a:t>
            </a:r>
            <a:r>
              <a:rPr lang="en-US" dirty="0" smtClean="0"/>
              <a:t> and pedestrian orientation."</a:t>
            </a:r>
          </a:p>
          <a:p>
            <a:endParaRPr lang="en-US" dirty="0"/>
          </a:p>
        </p:txBody>
      </p:sp>
      <p:sp>
        <p:nvSpPr>
          <p:cNvPr id="4" name="Content Placeholder 3"/>
          <p:cNvSpPr>
            <a:spLocks noGrp="1"/>
          </p:cNvSpPr>
          <p:nvPr>
            <p:ph sz="half" idx="2"/>
          </p:nvPr>
        </p:nvSpPr>
        <p:spPr>
          <a:xfrm>
            <a:off x="4648200" y="1920085"/>
            <a:ext cx="4038600" cy="4252115"/>
          </a:xfrm>
        </p:spPr>
        <p:txBody>
          <a:bodyPr>
            <a:normAutofit lnSpcReduction="10000"/>
          </a:bodyPr>
          <a:lstStyle/>
          <a:p>
            <a:r>
              <a:rPr lang="en-US" dirty="0" smtClean="0"/>
              <a:t>"Maintain and enhance the pedestrian and bicycle interface with beach and commercial areas and the neighborhoods by ensuring that vehicular access to such areas does not compromise pedestrian and bicycle safety."</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5400" u="sng" dirty="0" smtClean="0">
                <a:solidFill>
                  <a:schemeClr val="accent5">
                    <a:lumMod val="50000"/>
                  </a:schemeClr>
                </a:solidFill>
              </a:rPr>
              <a:t>Last Target Public Statement</a:t>
            </a:r>
            <a:r>
              <a:rPr lang="en-US" sz="5400" dirty="0" smtClean="0">
                <a:solidFill>
                  <a:schemeClr val="accent5">
                    <a:lumMod val="50000"/>
                  </a:schemeClr>
                </a:solidFill>
              </a:rPr>
              <a:t>:  </a:t>
            </a:r>
            <a:endParaRPr lang="en-US" sz="5400" u="sng" dirty="0"/>
          </a:p>
        </p:txBody>
      </p:sp>
      <p:sp>
        <p:nvSpPr>
          <p:cNvPr id="4" name="Content Placeholder 3"/>
          <p:cNvSpPr>
            <a:spLocks noGrp="1"/>
          </p:cNvSpPr>
          <p:nvPr>
            <p:ph idx="1"/>
          </p:nvPr>
        </p:nvSpPr>
        <p:spPr>
          <a:xfrm>
            <a:off x="457200" y="1752600"/>
            <a:ext cx="8229600" cy="4617720"/>
          </a:xfrm>
        </p:spPr>
        <p:txBody>
          <a:bodyPr>
            <a:normAutofit fontScale="70000" lnSpcReduction="20000"/>
          </a:bodyPr>
          <a:lstStyle/>
          <a:p>
            <a:pPr>
              <a:buNone/>
            </a:pPr>
            <a:r>
              <a:rPr lang="en-US" dirty="0" smtClean="0">
                <a:solidFill>
                  <a:schemeClr val="accent5">
                    <a:lumMod val="50000"/>
                  </a:schemeClr>
                </a:solidFill>
              </a:rPr>
              <a:t>                                                                   </a:t>
            </a:r>
          </a:p>
          <a:p>
            <a:pPr>
              <a:buNone/>
            </a:pPr>
            <a:r>
              <a:rPr lang="en-US" sz="2900" dirty="0" smtClean="0">
                <a:solidFill>
                  <a:schemeClr val="accent5">
                    <a:lumMod val="50000"/>
                  </a:schemeClr>
                </a:solidFill>
              </a:rPr>
              <a:t>Statement given to Channel  8  August 30</a:t>
            </a:r>
            <a:r>
              <a:rPr lang="en-US" sz="2900" baseline="30000" dirty="0" smtClean="0">
                <a:solidFill>
                  <a:schemeClr val="accent5">
                    <a:lumMod val="50000"/>
                  </a:schemeClr>
                </a:solidFill>
              </a:rPr>
              <a:t>th</a:t>
            </a:r>
            <a:r>
              <a:rPr lang="en-US" sz="2900" dirty="0" smtClean="0">
                <a:solidFill>
                  <a:schemeClr val="accent5">
                    <a:lumMod val="50000"/>
                  </a:schemeClr>
                </a:solidFill>
              </a:rPr>
              <a:t> 2017</a:t>
            </a: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Target continues to do our due diligence to engage and listen with businesses, leaders and officials in the Ocean Beach community for a potential Target store location. Conversations are ongoing and nothing is final.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I can share is that Target has an agreement with the landlord that allows Target the flexibility to proceed or not proceed with a potential store at this Ocean Beach location. </a:t>
            </a:r>
            <a:endParaRPr lang="en-US" dirty="0" smtClean="0">
              <a:solidFill>
                <a:schemeClr val="accent5">
                  <a:lumMod val="50000"/>
                </a:schemeClr>
              </a:solidFill>
            </a:endParaRPr>
          </a:p>
          <a:p>
            <a:pPr>
              <a:buNone/>
            </a:pPr>
            <a:endParaRPr lang="en-US" i="1" dirty="0" smtClean="0">
              <a:solidFill>
                <a:schemeClr val="accent5">
                  <a:lumMod val="50000"/>
                </a:schemeClr>
              </a:solidFill>
            </a:endParaRPr>
          </a:p>
          <a:p>
            <a:pPr>
              <a:buNone/>
            </a:pPr>
            <a:r>
              <a:rPr lang="en-US" i="1" dirty="0" smtClean="0">
                <a:solidFill>
                  <a:schemeClr val="accent5">
                    <a:lumMod val="50000"/>
                  </a:schemeClr>
                </a:solidFill>
              </a:rPr>
              <a:t>What we have previously shared in community meetings earlier this month still stands, which is that we’re continuing to listen to community feedback that could inform Target’s plans for a small-format store in Ocean Beach. At this point in the process, there is nothing official to share about new store plans.</a:t>
            </a:r>
            <a:endParaRPr lang="en-US" dirty="0" smtClean="0">
              <a:solidFill>
                <a:schemeClr val="accent5">
                  <a:lumMod val="50000"/>
                </a:schemeClr>
              </a:solidFill>
            </a:endParaRPr>
          </a:p>
          <a:p>
            <a:pPr>
              <a:buNone/>
            </a:pPr>
            <a:r>
              <a:rPr lang="en-US" dirty="0" smtClean="0">
                <a:solidFill>
                  <a:schemeClr val="accent5">
                    <a:lumMod val="50000"/>
                  </a:schemeClr>
                </a:solidFill>
              </a:rPr>
              <a:t> </a:t>
            </a:r>
          </a:p>
          <a:p>
            <a:pPr>
              <a:buNone/>
            </a:pPr>
            <a:endParaRPr lang="en-US" dirty="0">
              <a:solidFill>
                <a:schemeClr val="accent5">
                  <a:lumMod val="50000"/>
                </a:schemeClr>
              </a:solidFill>
            </a:endParaRPr>
          </a:p>
        </p:txBody>
      </p:sp>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b="1" u="sng" dirty="0" smtClean="0"/>
              <a:t>Support Local Independent Business!!</a:t>
            </a:r>
            <a:endParaRPr lang="en-US" b="1" u="sng" dirty="0"/>
          </a:p>
        </p:txBody>
      </p:sp>
      <p:sp>
        <p:nvSpPr>
          <p:cNvPr id="3" name="Content Placeholder 2"/>
          <p:cNvSpPr>
            <a:spLocks noGrp="1"/>
          </p:cNvSpPr>
          <p:nvPr>
            <p:ph idx="1"/>
          </p:nvPr>
        </p:nvSpPr>
        <p:spPr>
          <a:xfrm>
            <a:off x="457200" y="2133600"/>
            <a:ext cx="8229600" cy="4191000"/>
          </a:xfrm>
        </p:spPr>
        <p:txBody>
          <a:bodyPr>
            <a:normAutofit/>
          </a:bodyPr>
          <a:lstStyle/>
          <a:p>
            <a:pPr algn="ctr">
              <a:buNone/>
            </a:pPr>
            <a:r>
              <a:rPr lang="en-US" dirty="0" smtClean="0">
                <a:solidFill>
                  <a:schemeClr val="accent5">
                    <a:lumMod val="50000"/>
                  </a:schemeClr>
                </a:solidFill>
              </a:rPr>
              <a:t>The impact of Target in Ocean Beach will be detrimental to our local independent businesses’ struggle to survive on our main street and the local economy of Ocean Beach will suffer. </a:t>
            </a:r>
          </a:p>
          <a:p>
            <a:pPr algn="ctr">
              <a:buNone/>
            </a:pPr>
            <a:endParaRPr lang="en-US" dirty="0" smtClean="0">
              <a:solidFill>
                <a:schemeClr val="accent5">
                  <a:lumMod val="50000"/>
                </a:schemeClr>
              </a:solidFill>
            </a:endParaRPr>
          </a:p>
          <a:p>
            <a:pPr algn="ctr">
              <a:buNone/>
            </a:pPr>
            <a:r>
              <a:rPr lang="en-US" dirty="0" smtClean="0">
                <a:solidFill>
                  <a:schemeClr val="accent5">
                    <a:lumMod val="50000"/>
                  </a:schemeClr>
                </a:solidFill>
              </a:rPr>
              <a:t>Small Local Independent Businesses are unable to sustain extreme rent increases, and they are unable to compete with the low prices of mega-corporations due to the inequality of “buying power”.</a:t>
            </a: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374</TotalTime>
  <Words>1030</Words>
  <Application>Microsoft Office PowerPoint</Application>
  <PresentationFormat>On-screen Show (4:3)</PresentationFormat>
  <Paragraphs>127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No Target in Ocean Beach! Community Forum Wednesday – October 11, 2017</vt:lpstr>
      <vt:lpstr>“It’s a Done Deal” NOT!</vt:lpstr>
      <vt:lpstr>Target in Ocean Beach is in direct opposition to the City Adopted Ocean Beach Community Plan</vt:lpstr>
      <vt:lpstr>  OCEAN BEACH Community Plan and  Local Coastal Program  Adopted on November 9, 2015</vt:lpstr>
      <vt:lpstr>Ocean Beach Community Plan Chapter 1:  Introduction</vt:lpstr>
      <vt:lpstr>Ocean Beach Community Plan Chapter 2:  Land Use Element</vt:lpstr>
      <vt:lpstr>Ocean Beach Community Plan Chapter 3:  Mobility Element</vt:lpstr>
      <vt:lpstr>Last Target Public Statement:  </vt:lpstr>
      <vt:lpstr>Support Local Independent Business!!</vt:lpstr>
      <vt:lpstr>A Strong Local Economy!</vt:lpstr>
      <vt:lpstr>Since 2002, a growing number of studies have quantified the local economic benefits delivered by independent businesses, demonstrating locally-owned independent businesses return much more of each dollar in revenue to their communities than chains (i.e. the local premium)</vt:lpstr>
      <vt:lpstr>Just a few reasons to                Support Local!  </vt:lpstr>
      <vt:lpstr>Other Communities have successfully proven that Supporting &amp; Protecting Local Businesses creates a strong and vibrant Main Street!  </vt:lpstr>
      <vt:lpstr>OB</vt:lpstr>
      <vt:lpstr>Last Target Public Statement:  </vt:lpstr>
      <vt:lpstr>OB?</vt:lpstr>
      <vt:lpstr>TAKE ACTION!</vt:lpstr>
      <vt:lpstr>Boycotts Work!  </vt:lpstr>
      <vt:lpstr>Slide 19</vt:lpstr>
      <vt:lpstr>Slide 20</vt:lpstr>
      <vt:lpstr>Until Target says “No” to OB, We say “No” to Target!  Boycott Target! </vt:lpstr>
      <vt:lpstr>OB?</vt:lpstr>
      <vt:lpstr>Last Target Public Statement: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Colleen Dietzel</dc:creator>
  <cp:lastModifiedBy>Colleen Dietzel</cp:lastModifiedBy>
  <cp:revision>30</cp:revision>
  <dcterms:created xsi:type="dcterms:W3CDTF">2017-10-08T01:35:15Z</dcterms:created>
  <dcterms:modified xsi:type="dcterms:W3CDTF">2017-10-22T20:44:12Z</dcterms:modified>
</cp:coreProperties>
</file>